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2" r:id="rId21"/>
    <p:sldId id="283" r:id="rId22"/>
    <p:sldId id="276" r:id="rId23"/>
    <p:sldId id="277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78" r:id="rId33"/>
    <p:sldId id="279" r:id="rId34"/>
    <p:sldId id="280" r:id="rId35"/>
    <p:sldId id="281" r:id="rId36"/>
  </p:sldIdLst>
  <p:sldSz cx="9144000" cy="6858000" type="screen4x3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CFF33"/>
    <a:srgbClr val="FFCCCC"/>
    <a:srgbClr val="99FF99"/>
    <a:srgbClr val="FF7C80"/>
    <a:srgbClr val="FFCC99"/>
    <a:srgbClr val="FFFF99"/>
    <a:srgbClr val="FFCC66"/>
    <a:srgbClr val="FF9933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6" autoAdjust="0"/>
    <p:restoredTop sz="94660"/>
  </p:normalViewPr>
  <p:slideViewPr>
    <p:cSldViewPr>
      <p:cViewPr>
        <p:scale>
          <a:sx n="110" d="100"/>
          <a:sy n="110" d="100"/>
        </p:scale>
        <p:origin x="1392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-237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9FE1E17-38D0-4764-A605-7BB07631345D}" type="datetimeFigureOut">
              <a:rPr lang="ko-KR" altLang="en-US"/>
              <a:pPr>
                <a:defRPr/>
              </a:pPr>
              <a:t>2020-11-17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950B175-50B7-496C-B63E-4B4F03E07213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32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29AC604-D3AE-420D-B6DB-B04AB2882E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8936" y="620688"/>
            <a:ext cx="5184576" cy="54804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4B34DD-1B4C-47F2-B776-93FE66BFB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46244" y="6204716"/>
            <a:ext cx="1970191" cy="49723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47EF5D-3ABF-4AB5-9C2A-08990B946E4D}"/>
              </a:ext>
            </a:extLst>
          </p:cNvPr>
          <p:cNvSpPr/>
          <p:nvPr userDrawn="1"/>
        </p:nvSpPr>
        <p:spPr>
          <a:xfrm>
            <a:off x="3707904" y="548680"/>
            <a:ext cx="5160388" cy="584775"/>
          </a:xfrm>
          <a:prstGeom prst="rect">
            <a:avLst/>
          </a:prstGeom>
          <a:solidFill>
            <a:srgbClr val="FFFF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r>
              <a:rPr lang="ko-KR" altLang="en-US" sz="3200" b="1" cap="none" spc="0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en-US" altLang="ko-KR" sz="3200" b="1" cap="none" spc="0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. X </a:t>
            </a:r>
            <a:r>
              <a:rPr lang="ko-KR" altLang="en-US" sz="3200" b="1" cap="none" spc="0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윈도를 사용해보자</a:t>
            </a:r>
            <a:endParaRPr lang="en-US" altLang="ko-KR" sz="3200" b="1" cap="none" spc="0" dirty="0">
              <a:ln w="10160">
                <a:noFill/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별: 꼭짓점 32개 6">
            <a:extLst>
              <a:ext uri="{FF2B5EF4-FFF2-40B4-BE49-F238E27FC236}">
                <a16:creationId xmlns:a16="http://schemas.microsoft.com/office/drawing/2014/main" id="{E002449F-0D13-470D-AE72-339635DCFB7C}"/>
              </a:ext>
            </a:extLst>
          </p:cNvPr>
          <p:cNvSpPr/>
          <p:nvPr userDrawn="1"/>
        </p:nvSpPr>
        <p:spPr>
          <a:xfrm>
            <a:off x="6646244" y="3861048"/>
            <a:ext cx="1630570" cy="1540912"/>
          </a:xfrm>
          <a:prstGeom prst="star32">
            <a:avLst>
              <a:gd name="adj" fmla="val 45138"/>
            </a:avLst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우분투 </a:t>
            </a:r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20.04</a:t>
            </a:r>
          </a:p>
          <a:p>
            <a:pPr algn="ctr"/>
            <a:r>
              <a:rPr lang="en-US" altLang="ko-KR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LTS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BEA61D-E59A-418E-9EA8-457FF330AEDF}"/>
              </a:ext>
            </a:extLst>
          </p:cNvPr>
          <p:cNvSpPr/>
          <p:nvPr userDrawn="1"/>
        </p:nvSpPr>
        <p:spPr>
          <a:xfrm>
            <a:off x="206527" y="6301845"/>
            <a:ext cx="550939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2000" b="1" cap="none" spc="0" dirty="0">
                <a:ln/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카페  </a:t>
            </a:r>
            <a:r>
              <a:rPr lang="en-US" altLang="ko-KR" sz="2000" b="1" cap="none" spc="0" dirty="0">
                <a:ln/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  </a:t>
            </a:r>
            <a:r>
              <a:rPr lang="en-US" altLang="ko-KR" sz="2000" b="1" cap="none" spc="0" dirty="0">
                <a:ln/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https://</a:t>
            </a:r>
            <a:r>
              <a:rPr lang="en-US" altLang="ko-KR" sz="2000" b="1" cap="none" spc="0" dirty="0" err="1">
                <a:ln/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cafe.naver.com</a:t>
            </a:r>
            <a:r>
              <a:rPr lang="en-US" altLang="ko-KR" sz="2000" b="1" cap="none" spc="0" dirty="0">
                <a:ln/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/thisisLinux</a:t>
            </a:r>
          </a:p>
        </p:txBody>
      </p:sp>
    </p:spTree>
    <p:extLst>
      <p:ext uri="{BB962C8B-B14F-4D97-AF65-F5344CB8AC3E}">
        <p14:creationId xmlns:p14="http://schemas.microsoft.com/office/powerpoint/2010/main" val="345921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93685-C9C7-46A1-BE54-14BF41CEC4D6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9A1A9-6617-4B03-8D81-72B941360C6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5820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6E2D-11AA-4D7A-97B8-811672594385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AF3D2F-599A-49E6-9281-C2BD50F5B85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084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28625" y="6581775"/>
            <a:ext cx="257314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ko-KR" altLang="en-US" sz="1400" b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개정판</a:t>
            </a:r>
            <a:r>
              <a:rPr kumimoji="0" lang="en-US" altLang="ko-KR" sz="1400" b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kumimoji="0" lang="ko-KR" altLang="en-US" sz="1400" b="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이것이 우분투 리눅스다</a:t>
            </a:r>
            <a:endParaRPr kumimoji="0" lang="ko-KR" altLang="en-US" sz="1400" b="0" dirty="0">
              <a:solidFill>
                <a:schemeClr val="accent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85750" y="0"/>
            <a:ext cx="267413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05</a:t>
            </a:r>
            <a:r>
              <a:rPr kumimoji="0" lang="ko-KR" altLang="en-US" sz="1600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</a:t>
            </a:r>
            <a:r>
              <a:rPr kumimoji="0" lang="en-US" altLang="ko-KR" sz="1600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X </a:t>
            </a:r>
            <a:r>
              <a:rPr kumimoji="0" lang="ko-KR" altLang="en-US" sz="1600" b="1" dirty="0">
                <a:solidFill>
                  <a:srgbClr val="FFFF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윈도를 사용해보자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8358188" y="6550025"/>
            <a:ext cx="70564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49AC353A-281A-4504-9FE1-662E9EF17D8A}" type="slidenum">
              <a:rPr lang="ko-KR" altLang="en-US" sz="14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hangingPunct="1"/>
              <a:t>‹#›</a:t>
            </a:fld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/35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5508104" y="0"/>
            <a:ext cx="321453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https://cafe.naver.com/thisisLinux</a:t>
            </a:r>
            <a:endParaRPr lang="ko-KR" altLang="en-US" sz="1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642918"/>
            <a:ext cx="8229600" cy="642942"/>
          </a:xfrm>
        </p:spPr>
        <p:txBody>
          <a:bodyPr>
            <a:normAutofit/>
          </a:bodyPr>
          <a:lstStyle>
            <a:lvl1pPr>
              <a:defRPr sz="3200"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143536"/>
          </a:xfrm>
        </p:spPr>
        <p:txBody>
          <a:bodyPr>
            <a:normAutofit/>
          </a:bodyPr>
          <a:lstStyle>
            <a:lvl1pPr>
              <a:defRPr sz="2400">
                <a:latin typeface="+mn-ea"/>
                <a:ea typeface="+mn-ea"/>
              </a:defRPr>
            </a:lvl1pPr>
            <a:lvl2pPr>
              <a:defRPr sz="2400">
                <a:latin typeface="+mn-ea"/>
                <a:ea typeface="+mn-ea"/>
              </a:defRPr>
            </a:lvl2pPr>
            <a:lvl3pPr>
              <a:defRPr sz="2000">
                <a:latin typeface="+mn-ea"/>
                <a:ea typeface="+mn-ea"/>
              </a:defRPr>
            </a:lvl3pPr>
            <a:lvl4pPr>
              <a:defRPr sz="2000">
                <a:latin typeface="+mn-ea"/>
                <a:ea typeface="+mn-ea"/>
              </a:defRPr>
            </a:lvl4pPr>
            <a:lvl5pPr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6444208" y="6548338"/>
            <a:ext cx="1711174" cy="307777"/>
          </a:xfrm>
          <a:prstGeom prst="rect">
            <a:avLst/>
          </a:prstGeom>
          <a:solidFill>
            <a:srgbClr val="FF7C80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Ubuntu 20.04 LTS</a:t>
            </a:r>
            <a:endParaRPr lang="ko-KR" altLang="en-US" sz="14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246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0A40A-1095-4482-A81C-DE8D97CF4FAF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510668-C776-4DEF-90B9-7FD1E5FDC33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9769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D9E67D-5DA1-4729-B991-E4DA6144546D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994A34-7693-4DA8-87B2-5F89B278748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149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2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4FCB4-DCC3-4812-BAA4-E89A66CCAA25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8" name="슬라이드 번호 개체 틀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17B28E1-79AC-48A3-9558-454E42DE4EDC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9" name="바닥글 개체 틀 2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939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01D40-AEA9-4F59-9273-3AE4BD34FFDA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EA269F-E158-42D9-816A-B30CB7545EE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578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4D789F-1FA5-4F5C-A900-FE73EF265E54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75B4C-030A-4FCD-9864-787CE94FAE1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779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F9F45-433C-435F-9729-7CA4AF07A0F6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1BBA6-43EC-4C88-96A0-166A32778D2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6932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ko-KR" altLang="en-US" noProof="0"/>
              <a:t>그림을 추가하려면 아이콘을 클릭하십시오</a:t>
            </a:r>
            <a:endParaRPr 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6D0103-5A9F-48FB-917D-308A742FCF20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6FC6B0-8FED-4CA7-8A00-7E8567A752B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790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rgbClr val="FFCC99">
              <a:alpha val="49804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rgbClr val="FF9933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rgbClr val="FFCC66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rgbClr val="FFFF99">
              <a:alpha val="5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rgbClr val="FFFF99">
              <a:alpha val="49804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defRPr/>
            </a:pPr>
            <a:endParaRPr kumimoji="0" lang="en-US" altLang="ko-KR">
              <a:solidFill>
                <a:srgbClr val="FFFFFF"/>
              </a:solidFill>
              <a:ea typeface="굴림" pitchFamily="50" charset="-127"/>
            </a:endParaRPr>
          </a:p>
        </p:txBody>
      </p:sp>
      <p:sp>
        <p:nvSpPr>
          <p:cNvPr id="1039" name="제목 개체 틀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40" name="텍스트 개체 틀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kumimoji="0" sz="800">
                <a:solidFill>
                  <a:schemeClr val="accent2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fld id="{04372308-AE4D-4F5B-A5F4-8D5BDCABB86D}" type="datetimeFigureOut">
              <a:rPr lang="en-US" altLang="ko-KR"/>
              <a:pPr>
                <a:defRPr/>
              </a:pPr>
              <a:t>11/17/2020</a:t>
            </a:fld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800">
                <a:solidFill>
                  <a:schemeClr val="accent2"/>
                </a:solidFill>
                <a:latin typeface="Georgia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0">
              <a:defRPr kumimoji="0"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fld id="{80EA332E-FF14-428F-B02F-D0E6231A0C16}" type="slidenum">
              <a:rPr lang="en-US" altLang="ko-KR"/>
              <a:pPr/>
              <a:t>‹#›</a:t>
            </a:fld>
            <a:endParaRPr lang="en-US" altLang="ko-KR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latinLnBrk="1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latinLnBrk="1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latinLnBrk="1" hangingPunct="0">
        <a:spcBef>
          <a:spcPts val="3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latinLnBrk="1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D%82%A4%EB%B3%B4%EB%93%9C-%EC%9E%85%EB%A0%A5-%EC%9C%A0%ED%98%95-%EC%97%B4%EC%87%A0-%EC%9E%A5%EC%B9%98-%EB%A1%9C%EA%B7%B8%EC%9D%B8-%EA%B8%B0%ED%98%B8-%EC%95%84%EC%9D%B4%EC%BD%98-27797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800" dirty="0"/>
              <a:t>멀티미디어 </a:t>
            </a:r>
            <a:r>
              <a:rPr lang="en-US" altLang="ko-KR" sz="2800" dirty="0"/>
              <a:t>- </a:t>
            </a:r>
            <a:r>
              <a:rPr lang="ko-KR" altLang="en-US" sz="2800" dirty="0"/>
              <a:t>음악 재생과 인터넷 라디오 재생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메뉴 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[</a:t>
            </a:r>
            <a:r>
              <a:rPr lang="ko-KR" altLang="en-US" sz="2400" dirty="0">
                <a:latin typeface="+mn-ea"/>
                <a:ea typeface="+mn-ea"/>
              </a:rPr>
              <a:t>현재 활동</a:t>
            </a:r>
            <a:r>
              <a:rPr lang="en-US" altLang="ko-KR" sz="2400" dirty="0">
                <a:latin typeface="+mn-ea"/>
                <a:ea typeface="+mn-ea"/>
              </a:rPr>
              <a:t>] → [</a:t>
            </a:r>
            <a:r>
              <a:rPr lang="ko-KR" altLang="en-US" sz="2400" dirty="0">
                <a:latin typeface="+mn-ea"/>
                <a:ea typeface="+mn-ea"/>
              </a:rPr>
              <a:t>프로그램 표시</a:t>
            </a:r>
            <a:r>
              <a:rPr lang="en-US" altLang="ko-KR" sz="2400" dirty="0">
                <a:latin typeface="+mn-ea"/>
                <a:ea typeface="+mn-ea"/>
              </a:rPr>
              <a:t>] → [</a:t>
            </a:r>
            <a:r>
              <a:rPr lang="ko-KR" altLang="en-US" sz="2400" dirty="0">
                <a:latin typeface="+mn-ea"/>
                <a:ea typeface="+mn-ea"/>
              </a:rPr>
              <a:t>리듬박스</a:t>
            </a:r>
            <a:r>
              <a:rPr lang="en-US" altLang="ko-KR" sz="2400" dirty="0">
                <a:latin typeface="+mn-ea"/>
                <a:ea typeface="+mn-ea"/>
              </a:rPr>
              <a:t>]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명령어 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r>
              <a:rPr lang="en-US" altLang="ko-KR" sz="2400" dirty="0" err="1">
                <a:latin typeface="+mn-ea"/>
                <a:ea typeface="+mn-ea"/>
              </a:rPr>
              <a:t>rhythmbox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7" name="말풍선: 타원형 6"/>
          <p:cNvSpPr/>
          <p:nvPr/>
        </p:nvSpPr>
        <p:spPr>
          <a:xfrm>
            <a:off x="7956376" y="497514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302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7A686D-CA98-4E31-B8D9-3FE9415AE0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5869022" cy="3289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83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ko-KR" altLang="en-US" sz="2800" dirty="0"/>
              <a:t>멀티미디어 </a:t>
            </a:r>
            <a:r>
              <a:rPr lang="en-US" altLang="ko-KR" sz="2800" dirty="0"/>
              <a:t>- DVD </a:t>
            </a:r>
            <a:r>
              <a:rPr lang="ko-KR" altLang="en-US" sz="2800" dirty="0"/>
              <a:t>재생 및 동영상 플레이어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38645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메뉴 </a:t>
            </a:r>
            <a:r>
              <a:rPr lang="en-US" altLang="ko-KR" sz="2400" dirty="0">
                <a:latin typeface="+mn-ea"/>
                <a:ea typeface="+mn-ea"/>
              </a:rPr>
              <a:t>: [</a:t>
            </a:r>
            <a:r>
              <a:rPr lang="ko-KR" altLang="en-US" sz="2400" dirty="0">
                <a:latin typeface="+mn-ea"/>
                <a:ea typeface="+mn-ea"/>
              </a:rPr>
              <a:t>현재 활동</a:t>
            </a:r>
            <a:r>
              <a:rPr lang="en-US" altLang="ko-KR" sz="2400" dirty="0">
                <a:latin typeface="+mn-ea"/>
                <a:ea typeface="+mn-ea"/>
              </a:rPr>
              <a:t>] → [</a:t>
            </a:r>
            <a:r>
              <a:rPr lang="ko-KR" altLang="en-US" sz="2400" dirty="0">
                <a:latin typeface="+mn-ea"/>
                <a:ea typeface="+mn-ea"/>
              </a:rPr>
              <a:t>프로그램 표시</a:t>
            </a:r>
            <a:r>
              <a:rPr lang="en-US" altLang="ko-KR" sz="2400" dirty="0">
                <a:latin typeface="+mn-ea"/>
                <a:ea typeface="+mn-ea"/>
              </a:rPr>
              <a:t>] → [</a:t>
            </a:r>
            <a:r>
              <a:rPr lang="ko-KR" altLang="en-US" sz="2400" dirty="0">
                <a:latin typeface="+mn-ea"/>
                <a:ea typeface="+mn-ea"/>
              </a:rPr>
              <a:t>동영상</a:t>
            </a:r>
            <a:r>
              <a:rPr lang="en-US" altLang="ko-KR" sz="2400" dirty="0">
                <a:latin typeface="+mn-ea"/>
                <a:ea typeface="+mn-ea"/>
              </a:rPr>
              <a:t>] 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명령어 </a:t>
            </a:r>
            <a:r>
              <a:rPr lang="en-US" altLang="ko-KR" sz="2400" dirty="0">
                <a:latin typeface="+mn-ea"/>
                <a:ea typeface="+mn-ea"/>
              </a:rPr>
              <a:t>: totem</a:t>
            </a: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7740352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303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AAEF59-031A-43B4-AE84-54DF5FD566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96085" y="2420888"/>
            <a:ext cx="5751830" cy="3599815"/>
          </a:xfrm>
          <a:prstGeom prst="rect">
            <a:avLst/>
          </a:prstGeom>
        </p:spPr>
      </p:pic>
      <p:sp>
        <p:nvSpPr>
          <p:cNvPr id="2" name="가로로 말린 두루마리 모양 5">
            <a:extLst>
              <a:ext uri="{FF2B5EF4-FFF2-40B4-BE49-F238E27FC236}">
                <a16:creationId xmlns:a16="http://schemas.microsoft.com/office/drawing/2014/main" id="{54142A2E-788F-4256-A228-40E8268A4315}"/>
              </a:ext>
            </a:extLst>
          </p:cNvPr>
          <p:cNvSpPr/>
          <p:nvPr/>
        </p:nvSpPr>
        <p:spPr>
          <a:xfrm>
            <a:off x="1677035" y="6143625"/>
            <a:ext cx="4551149" cy="475743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</a:rPr>
              <a:t>관련 패키지를 설치해야 동영상이 보일 수 있다</a:t>
            </a:r>
            <a:r>
              <a:rPr lang="en-US" altLang="ko-KR" sz="1400" dirty="0">
                <a:solidFill>
                  <a:srgbClr val="0070C0"/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511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문서 편집기</a:t>
            </a:r>
            <a:r>
              <a:rPr lang="en-US" altLang="ko-KR" sz="2800" dirty="0"/>
              <a:t>/</a:t>
            </a:r>
            <a:r>
              <a:rPr lang="ko-KR" altLang="en-US" sz="2800" dirty="0" err="1"/>
              <a:t>뷰어</a:t>
            </a:r>
            <a:r>
              <a:rPr lang="en-US" altLang="ko-KR" sz="2800" dirty="0"/>
              <a:t>- gedit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메뉴 </a:t>
            </a:r>
            <a:r>
              <a:rPr lang="en-US" altLang="ko-KR" sz="2400" dirty="0">
                <a:latin typeface="+mn-ea"/>
                <a:ea typeface="+mn-ea"/>
              </a:rPr>
              <a:t>: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[</a:t>
            </a:r>
            <a:r>
              <a:rPr lang="ko-KR" altLang="en-US" sz="2400" dirty="0">
                <a:latin typeface="+mn-ea"/>
                <a:ea typeface="+mn-ea"/>
              </a:rPr>
              <a:t>현재 활동</a:t>
            </a:r>
            <a:r>
              <a:rPr lang="en-US" altLang="ko-KR" sz="2400" dirty="0">
                <a:latin typeface="+mn-ea"/>
                <a:ea typeface="+mn-ea"/>
              </a:rPr>
              <a:t>] → [</a:t>
            </a:r>
            <a:r>
              <a:rPr lang="ko-KR" altLang="en-US" sz="2400" dirty="0">
                <a:latin typeface="+mn-ea"/>
                <a:ea typeface="+mn-ea"/>
              </a:rPr>
              <a:t>프로그램 표시</a:t>
            </a:r>
            <a:r>
              <a:rPr lang="en-US" altLang="ko-KR" sz="2400" dirty="0">
                <a:latin typeface="+mn-ea"/>
                <a:ea typeface="+mn-ea"/>
              </a:rPr>
              <a:t>] → [</a:t>
            </a:r>
            <a:r>
              <a:rPr lang="ko-KR" altLang="en-US" sz="2400" dirty="0">
                <a:latin typeface="+mn-ea"/>
                <a:ea typeface="+mn-ea"/>
              </a:rPr>
              <a:t>텍스트 편집기</a:t>
            </a:r>
            <a:r>
              <a:rPr lang="en-US" altLang="ko-KR" sz="2400" dirty="0">
                <a:latin typeface="+mn-ea"/>
                <a:ea typeface="+mn-ea"/>
              </a:rPr>
              <a:t>]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명령어 </a:t>
            </a:r>
            <a:r>
              <a:rPr lang="en-US" altLang="ko-KR" sz="2400" dirty="0">
                <a:latin typeface="+mn-ea"/>
                <a:ea typeface="+mn-ea"/>
              </a:rPr>
              <a:t>: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 err="1">
                <a:latin typeface="+mn-ea"/>
                <a:ea typeface="+mn-ea"/>
              </a:rPr>
              <a:t>gedit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n-ea"/>
                <a:ea typeface="+mn-ea"/>
              </a:rPr>
              <a:t>Windows</a:t>
            </a:r>
            <a:r>
              <a:rPr lang="ko-KR" altLang="en-US" sz="2400" dirty="0">
                <a:latin typeface="+mn-ea"/>
                <a:ea typeface="+mn-ea"/>
              </a:rPr>
              <a:t>의 메모장 역할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4788024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303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554529-24EE-4DEC-B2C3-AB84594EA5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03648" y="2924944"/>
            <a:ext cx="5112568" cy="3121235"/>
          </a:xfrm>
          <a:prstGeom prst="rect">
            <a:avLst/>
          </a:prstGeom>
        </p:spPr>
      </p:pic>
      <p:sp>
        <p:nvSpPr>
          <p:cNvPr id="2" name="가로로 말린 두루마리 모양 5">
            <a:extLst>
              <a:ext uri="{FF2B5EF4-FFF2-40B4-BE49-F238E27FC236}">
                <a16:creationId xmlns:a16="http://schemas.microsoft.com/office/drawing/2014/main" id="{99CF3F12-D50A-412E-94CF-33FDA7EA172E}"/>
              </a:ext>
            </a:extLst>
          </p:cNvPr>
          <p:cNvSpPr/>
          <p:nvPr/>
        </p:nvSpPr>
        <p:spPr>
          <a:xfrm>
            <a:off x="4614863" y="2042192"/>
            <a:ext cx="4277866" cy="475743"/>
          </a:xfrm>
          <a:prstGeom prst="horizontalScroll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</a:rPr>
              <a:t>우분투 </a:t>
            </a:r>
            <a:r>
              <a:rPr lang="en-US" altLang="ko-KR" sz="1400" dirty="0">
                <a:solidFill>
                  <a:srgbClr val="0070C0"/>
                </a:solidFill>
                <a:latin typeface="+mj-ea"/>
                <a:ea typeface="+mj-ea"/>
              </a:rPr>
              <a:t>20.04</a:t>
            </a:r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</a:rPr>
              <a:t>에 포함된 </a:t>
            </a:r>
            <a:r>
              <a:rPr lang="en-US" altLang="ko-KR" sz="1400" dirty="0" err="1">
                <a:solidFill>
                  <a:srgbClr val="0070C0"/>
                </a:solidFill>
                <a:latin typeface="+mj-ea"/>
                <a:ea typeface="+mj-ea"/>
              </a:rPr>
              <a:t>gedit</a:t>
            </a:r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</a:rPr>
              <a:t>은 행번호가 보임</a:t>
            </a:r>
          </a:p>
        </p:txBody>
      </p:sp>
    </p:spTree>
    <p:extLst>
      <p:ext uri="{BB962C8B-B14F-4D97-AF65-F5344CB8AC3E}">
        <p14:creationId xmlns:p14="http://schemas.microsoft.com/office/powerpoint/2010/main" val="148295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문서 편집기</a:t>
            </a:r>
            <a:r>
              <a:rPr lang="en-US" altLang="ko-KR" sz="2800" dirty="0"/>
              <a:t>/</a:t>
            </a:r>
            <a:r>
              <a:rPr lang="ko-KR" altLang="en-US" sz="2800" dirty="0" err="1"/>
              <a:t>뷰어</a:t>
            </a:r>
            <a:r>
              <a:rPr lang="en-US" altLang="ko-KR" sz="2800" dirty="0"/>
              <a:t>- evince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메뉴 </a:t>
            </a:r>
            <a:r>
              <a:rPr lang="en-US" altLang="ko-KR" sz="2400" dirty="0">
                <a:latin typeface="+mn-ea"/>
                <a:ea typeface="+mn-ea"/>
              </a:rPr>
              <a:t>: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[</a:t>
            </a:r>
            <a:r>
              <a:rPr lang="ko-KR" altLang="en-US" sz="2400" dirty="0">
                <a:latin typeface="+mn-ea"/>
                <a:ea typeface="+mn-ea"/>
              </a:rPr>
              <a:t>현재 활동</a:t>
            </a:r>
            <a:r>
              <a:rPr lang="en-US" altLang="ko-KR" sz="2400" dirty="0">
                <a:latin typeface="+mn-ea"/>
                <a:ea typeface="+mn-ea"/>
              </a:rPr>
              <a:t>] → [</a:t>
            </a:r>
            <a:r>
              <a:rPr lang="ko-KR" altLang="en-US" sz="2400" dirty="0">
                <a:latin typeface="+mn-ea"/>
                <a:ea typeface="+mn-ea"/>
              </a:rPr>
              <a:t>프로그램 표시</a:t>
            </a:r>
            <a:r>
              <a:rPr lang="en-US" altLang="ko-KR" sz="2400" dirty="0">
                <a:latin typeface="+mn-ea"/>
                <a:ea typeface="+mn-ea"/>
              </a:rPr>
              <a:t>] → [</a:t>
            </a:r>
            <a:r>
              <a:rPr lang="ko-KR" altLang="en-US" sz="2400" dirty="0">
                <a:latin typeface="+mn-ea"/>
                <a:ea typeface="+mn-ea"/>
              </a:rPr>
              <a:t>모두</a:t>
            </a:r>
            <a:r>
              <a:rPr lang="en-US" altLang="ko-KR" sz="2400" dirty="0">
                <a:latin typeface="+mn-ea"/>
                <a:ea typeface="+mn-ea"/>
              </a:rPr>
              <a:t>] → [</a:t>
            </a:r>
            <a:r>
              <a:rPr lang="ko-KR" altLang="en-US" sz="2400" dirty="0">
                <a:latin typeface="+mn-ea"/>
                <a:ea typeface="+mn-ea"/>
              </a:rPr>
              <a:t>문서 보기</a:t>
            </a:r>
            <a:r>
              <a:rPr lang="en-US" altLang="ko-KR" sz="2400" dirty="0">
                <a:latin typeface="+mn-ea"/>
                <a:ea typeface="+mn-ea"/>
              </a:rPr>
              <a:t>]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명령어 </a:t>
            </a:r>
            <a:r>
              <a:rPr lang="en-US" altLang="ko-KR" sz="2400" dirty="0">
                <a:latin typeface="+mn-ea"/>
                <a:ea typeface="+mn-ea"/>
              </a:rPr>
              <a:t>: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evince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n-ea"/>
                <a:ea typeface="+mn-ea"/>
              </a:rPr>
              <a:t>PDF </a:t>
            </a:r>
            <a:r>
              <a:rPr lang="ko-KR" altLang="en-US" sz="2400" dirty="0">
                <a:latin typeface="+mn-ea"/>
                <a:ea typeface="+mn-ea"/>
              </a:rPr>
              <a:t>등의 다중 문서 뷰어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5076056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304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2AD79B-BD90-4286-A444-96BFF82A92F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34" y="3084017"/>
            <a:ext cx="5688632" cy="3424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55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3328C-828D-479E-A6C2-8D880DD7437D}"/>
              </a:ext>
            </a:extLst>
          </p:cNvPr>
          <p:cNvSpPr txBox="1">
            <a:spLocks/>
          </p:cNvSpPr>
          <p:nvPr/>
        </p:nvSpPr>
        <p:spPr bwMode="auto">
          <a:xfrm>
            <a:off x="773341" y="681529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kumimoji="0" lang="en-US" altLang="ko-KR" sz="2400" dirty="0">
                <a:solidFill>
                  <a:srgbClr val="FFC000"/>
                </a:solidFill>
              </a:rPr>
              <a:t>&lt;</a:t>
            </a:r>
            <a:r>
              <a:rPr kumimoji="0" lang="ko-KR" altLang="en-US" sz="2400" dirty="0">
                <a:solidFill>
                  <a:srgbClr val="FFC000"/>
                </a:solidFill>
              </a:rPr>
              <a:t>실습</a:t>
            </a:r>
            <a:r>
              <a:rPr kumimoji="0" lang="en-US" altLang="ko-KR" sz="2400" dirty="0">
                <a:solidFill>
                  <a:srgbClr val="FFC000"/>
                </a:solidFill>
              </a:rPr>
              <a:t>4&gt; Foxit Reader </a:t>
            </a:r>
            <a:r>
              <a:rPr kumimoji="0" lang="ko-KR" altLang="en-US" sz="2400" dirty="0">
                <a:solidFill>
                  <a:srgbClr val="FFC000"/>
                </a:solidFill>
              </a:rPr>
              <a:t>설치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1500187"/>
          </a:xfrm>
        </p:spPr>
        <p:txBody>
          <a:bodyPr/>
          <a:lstStyle/>
          <a:p>
            <a:pPr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ko-KR" altLang="en-US" sz="2000" dirty="0"/>
          </a:p>
        </p:txBody>
      </p:sp>
      <p:sp>
        <p:nvSpPr>
          <p:cNvPr id="16388" name="내용 개체 틀 2"/>
          <p:cNvSpPr txBox="1">
            <a:spLocks/>
          </p:cNvSpPr>
          <p:nvPr/>
        </p:nvSpPr>
        <p:spPr bwMode="auto">
          <a:xfrm>
            <a:off x="438150" y="1560565"/>
            <a:ext cx="8229600" cy="489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57225" indent="-246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실습목표</a:t>
            </a:r>
            <a:endParaRPr lang="en-US" altLang="ko-KR" sz="2400" dirty="0">
              <a:latin typeface="+mj-ea"/>
              <a:ea typeface="+mj-ea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무료인 </a:t>
            </a:r>
            <a:r>
              <a:rPr lang="en-US" altLang="ko-KR" sz="2000" dirty="0">
                <a:solidFill>
                  <a:schemeClr val="accent2"/>
                </a:solidFill>
                <a:latin typeface="+mj-ea"/>
                <a:ea typeface="+mj-ea"/>
              </a:rPr>
              <a:t>Foxit Reader</a:t>
            </a:r>
            <a:r>
              <a:rPr lang="ko-KR" altLang="en-US" sz="2000" dirty="0">
                <a:solidFill>
                  <a:schemeClr val="accent2"/>
                </a:solidFill>
                <a:latin typeface="+mj-ea"/>
                <a:ea typeface="+mj-ea"/>
              </a:rPr>
              <a:t>를 사용해보자</a:t>
            </a:r>
            <a:r>
              <a:rPr lang="en-US" altLang="ko-KR" sz="2000" dirty="0">
                <a:solidFill>
                  <a:schemeClr val="accent2"/>
                </a:solidFill>
                <a:latin typeface="+mj-ea"/>
                <a:ea typeface="+mj-ea"/>
              </a:rPr>
              <a:t>.</a:t>
            </a:r>
            <a:endParaRPr lang="en-US" altLang="ko-KR" sz="2400" dirty="0">
              <a:solidFill>
                <a:schemeClr val="accent2"/>
              </a:solidFill>
              <a:latin typeface="+mj-ea"/>
              <a:ea typeface="+mj-ea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+mj-ea"/>
                <a:ea typeface="+mj-ea"/>
              </a:rPr>
              <a:t>결과 화면 </a:t>
            </a:r>
            <a:endParaRPr lang="en-US" altLang="ko-KR" sz="2000" dirty="0">
              <a:solidFill>
                <a:schemeClr val="accent1"/>
              </a:solidFill>
              <a:latin typeface="+mj-ea"/>
              <a:ea typeface="+mj-ea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말풍선: 타원형 6"/>
          <p:cNvSpPr/>
          <p:nvPr/>
        </p:nvSpPr>
        <p:spPr>
          <a:xfrm>
            <a:off x="5076056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305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3" name="그림 2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B4DBC4CD-FDBE-4A30-83C7-D3F4D0128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510951"/>
            <a:ext cx="756709" cy="7422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F75B5C-2ADE-4000-9095-EADD1501BF0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01112"/>
            <a:ext cx="6192688" cy="37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737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CD/DVD </a:t>
            </a:r>
            <a:r>
              <a:rPr lang="ko-KR" altLang="en-US" sz="2800" dirty="0" err="1"/>
              <a:t>레코딩</a:t>
            </a:r>
            <a:r>
              <a:rPr lang="ko-KR" altLang="en-US" sz="2800" dirty="0"/>
              <a:t> </a:t>
            </a:r>
            <a:r>
              <a:rPr lang="en-US" altLang="ko-KR" sz="2800" dirty="0"/>
              <a:t>- </a:t>
            </a:r>
            <a:r>
              <a:rPr lang="ko-KR" altLang="en-US" sz="2800" dirty="0"/>
              <a:t>브라세로</a:t>
            </a:r>
            <a:r>
              <a:rPr lang="en-US" altLang="ko-KR" sz="2800" dirty="0"/>
              <a:t>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메뉴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>
                <a:latin typeface="+mj-ea"/>
                <a:ea typeface="+mj-ea"/>
              </a:rPr>
              <a:t>[</a:t>
            </a:r>
            <a:r>
              <a:rPr lang="ko-KR" altLang="en-US" sz="2400" dirty="0">
                <a:latin typeface="+mj-ea"/>
                <a:ea typeface="+mj-ea"/>
              </a:rPr>
              <a:t>현재 활동</a:t>
            </a:r>
            <a:r>
              <a:rPr lang="en-US" altLang="ko-KR" sz="2400" dirty="0">
                <a:latin typeface="+mj-ea"/>
                <a:ea typeface="+mj-ea"/>
              </a:rPr>
              <a:t>] → [</a:t>
            </a:r>
            <a:r>
              <a:rPr lang="ko-KR" altLang="en-US" sz="2400" dirty="0">
                <a:latin typeface="+mj-ea"/>
                <a:ea typeface="+mj-ea"/>
              </a:rPr>
              <a:t>프로그램 표시</a:t>
            </a:r>
            <a:r>
              <a:rPr lang="en-US" altLang="ko-KR" sz="2400" dirty="0">
                <a:latin typeface="+mj-ea"/>
                <a:ea typeface="+mj-ea"/>
              </a:rPr>
              <a:t>] → [</a:t>
            </a:r>
            <a:r>
              <a:rPr lang="ko-KR" altLang="en-US" sz="2400" dirty="0">
                <a:latin typeface="+mj-ea"/>
                <a:ea typeface="+mj-ea"/>
              </a:rPr>
              <a:t>브라세로</a:t>
            </a:r>
            <a:r>
              <a:rPr lang="en-US" altLang="ko-KR" sz="2400" dirty="0">
                <a:latin typeface="+mj-ea"/>
                <a:ea typeface="+mj-ea"/>
              </a:rPr>
              <a:t>]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명령어 </a:t>
            </a:r>
            <a:r>
              <a:rPr lang="en-US" altLang="ko-KR" sz="2400" dirty="0">
                <a:latin typeface="+mj-ea"/>
                <a:ea typeface="+mj-ea"/>
              </a:rPr>
              <a:t>: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en-US" altLang="ko-KR" sz="2400" dirty="0" err="1">
                <a:latin typeface="+mj-ea"/>
                <a:ea typeface="+mj-ea"/>
              </a:rPr>
              <a:t>brasero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j-ea"/>
                <a:ea typeface="+mj-ea"/>
              </a:rPr>
              <a:t>CD/DVD</a:t>
            </a:r>
            <a:r>
              <a:rPr lang="ko-KR" altLang="ko-KR" sz="2400" dirty="0">
                <a:latin typeface="+mj-ea"/>
                <a:ea typeface="+mj-ea"/>
              </a:rPr>
              <a:t>를 </a:t>
            </a:r>
            <a:r>
              <a:rPr lang="ko-KR" altLang="ko-KR" sz="2400" dirty="0" err="1">
                <a:latin typeface="+mj-ea"/>
                <a:ea typeface="+mj-ea"/>
              </a:rPr>
              <a:t>레코딩</a:t>
            </a:r>
            <a:r>
              <a:rPr lang="ko-KR" altLang="ko-KR" sz="2400" dirty="0">
                <a:latin typeface="+mj-ea"/>
                <a:ea typeface="+mj-ea"/>
              </a:rPr>
              <a:t> 하는 툴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5292080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307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0D2F74-A257-47E8-A9FC-3ED9D0A2F9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66" y="3068960"/>
            <a:ext cx="6739468" cy="271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6775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그래픽 편집 </a:t>
            </a:r>
            <a:r>
              <a:rPr lang="en-US" altLang="ko-KR" sz="2800" dirty="0"/>
              <a:t>– GIMP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n-ea"/>
                <a:ea typeface="+mn-ea"/>
              </a:rPr>
              <a:t>Windows</a:t>
            </a:r>
            <a:r>
              <a:rPr lang="ko-KR" altLang="en-US" sz="2400" dirty="0">
                <a:latin typeface="+mn-ea"/>
                <a:ea typeface="+mn-ea"/>
              </a:rPr>
              <a:t>의 포토샵과 비슷한 기능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n-ea"/>
                <a:ea typeface="+mn-ea"/>
              </a:rPr>
              <a:t>apt install gimp </a:t>
            </a:r>
            <a:r>
              <a:rPr lang="ko-KR" altLang="en-US" sz="2400" dirty="0">
                <a:latin typeface="+mn-ea"/>
                <a:ea typeface="+mn-ea"/>
              </a:rPr>
              <a:t>명령을 실행해 설치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메뉴</a:t>
            </a:r>
            <a:r>
              <a:rPr lang="en-US" altLang="ko-KR" sz="2400" dirty="0">
                <a:latin typeface="+mn-ea"/>
                <a:ea typeface="+mn-ea"/>
              </a:rPr>
              <a:t>: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[</a:t>
            </a:r>
            <a:r>
              <a:rPr lang="ko-KR" altLang="en-US" sz="2000" dirty="0">
                <a:latin typeface="+mn-ea"/>
                <a:ea typeface="+mn-ea"/>
              </a:rPr>
              <a:t>현재 활동</a:t>
            </a:r>
            <a:r>
              <a:rPr lang="en-US" altLang="ko-KR" sz="2000" dirty="0">
                <a:latin typeface="+mn-ea"/>
                <a:ea typeface="+mn-ea"/>
              </a:rPr>
              <a:t>] → [</a:t>
            </a:r>
            <a:r>
              <a:rPr lang="ko-KR" altLang="en-US" sz="2000" dirty="0">
                <a:latin typeface="+mn-ea"/>
                <a:ea typeface="+mn-ea"/>
              </a:rPr>
              <a:t>프로그램 표시</a:t>
            </a:r>
            <a:r>
              <a:rPr lang="en-US" altLang="ko-KR" sz="2000" dirty="0">
                <a:latin typeface="+mn-ea"/>
                <a:ea typeface="+mn-ea"/>
              </a:rPr>
              <a:t>] → [</a:t>
            </a:r>
            <a:r>
              <a:rPr lang="ko-KR" altLang="en-US" sz="2000" dirty="0" err="1">
                <a:latin typeface="+mn-ea"/>
                <a:ea typeface="+mn-ea"/>
              </a:rPr>
              <a:t>김프</a:t>
            </a:r>
            <a:r>
              <a:rPr lang="ko-KR" altLang="en-US" sz="2000" dirty="0">
                <a:latin typeface="+mn-ea"/>
                <a:ea typeface="+mn-ea"/>
              </a:rPr>
              <a:t> 이미지 편집기</a:t>
            </a:r>
            <a:r>
              <a:rPr lang="en-US" altLang="ko-KR" sz="2000" dirty="0">
                <a:latin typeface="+mn-ea"/>
                <a:ea typeface="+mn-ea"/>
              </a:rPr>
              <a:t>]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명령어 </a:t>
            </a:r>
            <a:r>
              <a:rPr lang="en-US" altLang="ko-KR" sz="2400" dirty="0">
                <a:latin typeface="+mn-ea"/>
                <a:ea typeface="+mn-ea"/>
              </a:rPr>
              <a:t>: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gimp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4090217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307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4CBD44-F0C9-475D-9E16-038BFD19CD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82060"/>
            <a:ext cx="5400600" cy="3406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87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그림 보기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eog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n-ea"/>
                <a:ea typeface="+mn-ea"/>
              </a:rPr>
              <a:t>Windows</a:t>
            </a:r>
            <a:r>
              <a:rPr lang="ko-KR" altLang="en-US" sz="2400" dirty="0">
                <a:latin typeface="+mn-ea"/>
                <a:ea typeface="+mn-ea"/>
              </a:rPr>
              <a:t>의 </a:t>
            </a:r>
            <a:r>
              <a:rPr lang="ko-KR" altLang="en-US" sz="2400" dirty="0" err="1">
                <a:latin typeface="+mn-ea"/>
                <a:ea typeface="+mn-ea"/>
              </a:rPr>
              <a:t>알씨</a:t>
            </a:r>
            <a:r>
              <a:rPr lang="en-US" altLang="ko-KR" sz="2400" dirty="0">
                <a:latin typeface="+mn-ea"/>
                <a:ea typeface="+mn-ea"/>
              </a:rPr>
              <a:t>(</a:t>
            </a:r>
            <a:r>
              <a:rPr lang="en-US" altLang="ko-KR" sz="2400" dirty="0" err="1">
                <a:latin typeface="+mn-ea"/>
                <a:ea typeface="+mn-ea"/>
              </a:rPr>
              <a:t>Alsee</a:t>
            </a:r>
            <a:r>
              <a:rPr lang="en-US" altLang="ko-KR" sz="2400" dirty="0">
                <a:latin typeface="+mn-ea"/>
                <a:ea typeface="+mn-ea"/>
              </a:rPr>
              <a:t>) </a:t>
            </a:r>
            <a:r>
              <a:rPr lang="ko-KR" altLang="en-US" sz="2400" dirty="0">
                <a:latin typeface="+mn-ea"/>
                <a:ea typeface="+mn-ea"/>
              </a:rPr>
              <a:t>등과 </a:t>
            </a:r>
            <a:r>
              <a:rPr lang="ko-KR" altLang="en-US" sz="2400" dirty="0" err="1">
                <a:latin typeface="+mn-ea"/>
                <a:ea typeface="+mn-ea"/>
              </a:rPr>
              <a:t>비슷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메뉴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r>
              <a:rPr lang="en-US" altLang="ko-KR" sz="2000" dirty="0">
                <a:latin typeface="+mn-ea"/>
                <a:ea typeface="+mn-ea"/>
              </a:rPr>
              <a:t>[</a:t>
            </a:r>
            <a:r>
              <a:rPr lang="ko-KR" altLang="en-US" sz="2000" dirty="0">
                <a:latin typeface="+mn-ea"/>
                <a:ea typeface="+mn-ea"/>
              </a:rPr>
              <a:t>현재 활동</a:t>
            </a:r>
            <a:r>
              <a:rPr lang="en-US" altLang="ko-KR" sz="2000" dirty="0">
                <a:latin typeface="+mn-ea"/>
                <a:ea typeface="+mn-ea"/>
              </a:rPr>
              <a:t>] → [</a:t>
            </a:r>
            <a:r>
              <a:rPr lang="ko-KR" altLang="en-US" sz="2000" dirty="0">
                <a:latin typeface="+mn-ea"/>
                <a:ea typeface="+mn-ea"/>
              </a:rPr>
              <a:t>프로그램 표시</a:t>
            </a:r>
            <a:r>
              <a:rPr lang="en-US" altLang="ko-KR" sz="2000" dirty="0">
                <a:latin typeface="+mn-ea"/>
                <a:ea typeface="+mn-ea"/>
              </a:rPr>
              <a:t>] → [</a:t>
            </a:r>
            <a:r>
              <a:rPr lang="ko-KR" altLang="en-US" sz="2000" dirty="0">
                <a:latin typeface="+mn-ea"/>
                <a:ea typeface="+mn-ea"/>
              </a:rPr>
              <a:t>모두</a:t>
            </a:r>
            <a:r>
              <a:rPr lang="en-US" altLang="ko-KR" sz="2000" dirty="0">
                <a:latin typeface="+mn-ea"/>
                <a:ea typeface="+mn-ea"/>
              </a:rPr>
              <a:t>] → [</a:t>
            </a:r>
            <a:r>
              <a:rPr lang="ko-KR" altLang="en-US" sz="2000" dirty="0">
                <a:latin typeface="+mn-ea"/>
                <a:ea typeface="+mn-ea"/>
              </a:rPr>
              <a:t>이미지 보기</a:t>
            </a:r>
            <a:r>
              <a:rPr lang="en-US" altLang="ko-KR" sz="2000" dirty="0">
                <a:latin typeface="+mn-ea"/>
                <a:ea typeface="+mn-ea"/>
              </a:rPr>
              <a:t>]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명령어 </a:t>
            </a:r>
            <a:r>
              <a:rPr lang="en-US" altLang="ko-KR" sz="2400" dirty="0">
                <a:latin typeface="+mn-ea"/>
                <a:ea typeface="+mn-ea"/>
              </a:rPr>
              <a:t>: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 err="1">
                <a:latin typeface="+mn-ea"/>
                <a:ea typeface="+mn-ea"/>
              </a:rPr>
              <a:t>eog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endParaRPr lang="ko-KR" altLang="en-US" sz="2400" dirty="0">
              <a:latin typeface="+mn-ea"/>
              <a:ea typeface="+mn-ea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3378692" y="627876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308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9EAC0A-DAF1-433D-B120-62CA14302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83768" y="2754732"/>
            <a:ext cx="4392488" cy="369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68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스크린샷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메뉴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r>
              <a:rPr lang="en-US" altLang="ko-KR" sz="2000" dirty="0">
                <a:latin typeface="+mn-ea"/>
                <a:ea typeface="+mn-ea"/>
              </a:rPr>
              <a:t>[</a:t>
            </a:r>
            <a:r>
              <a:rPr lang="ko-KR" altLang="en-US" sz="2000" dirty="0">
                <a:latin typeface="+mn-ea"/>
                <a:ea typeface="+mn-ea"/>
              </a:rPr>
              <a:t>현재 활동</a:t>
            </a:r>
            <a:r>
              <a:rPr lang="en-US" altLang="ko-KR" sz="2000" dirty="0">
                <a:latin typeface="+mn-ea"/>
                <a:ea typeface="+mn-ea"/>
              </a:rPr>
              <a:t>] → [</a:t>
            </a:r>
            <a:r>
              <a:rPr lang="ko-KR" altLang="en-US" sz="2000" dirty="0">
                <a:latin typeface="+mn-ea"/>
                <a:ea typeface="+mn-ea"/>
              </a:rPr>
              <a:t>프로그램 표시</a:t>
            </a:r>
            <a:r>
              <a:rPr lang="en-US" altLang="ko-KR" sz="2000" dirty="0">
                <a:latin typeface="+mn-ea"/>
                <a:ea typeface="+mn-ea"/>
              </a:rPr>
              <a:t>] → [</a:t>
            </a:r>
            <a:r>
              <a:rPr lang="ko-KR" altLang="en-US" sz="2000" dirty="0">
                <a:latin typeface="+mn-ea"/>
                <a:ea typeface="+mn-ea"/>
              </a:rPr>
              <a:t>모두</a:t>
            </a:r>
            <a:r>
              <a:rPr lang="en-US" altLang="ko-KR" sz="2000" dirty="0">
                <a:latin typeface="+mn-ea"/>
                <a:ea typeface="+mn-ea"/>
              </a:rPr>
              <a:t>] → [</a:t>
            </a:r>
            <a:r>
              <a:rPr lang="ko-KR" altLang="en-US" sz="2000" dirty="0">
                <a:latin typeface="+mn-ea"/>
                <a:ea typeface="+mn-ea"/>
              </a:rPr>
              <a:t>스크린샷</a:t>
            </a:r>
            <a:r>
              <a:rPr lang="en-US" altLang="ko-KR" sz="2000" dirty="0">
                <a:latin typeface="+mn-ea"/>
                <a:ea typeface="+mn-ea"/>
              </a:rPr>
              <a:t>]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화면을 캡처할 때 사용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2109334" y="605298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309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95E3E7-BAEC-4927-AAA7-EC9D0FB6DE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55776" y="2564904"/>
            <a:ext cx="3876040" cy="351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1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LibreOffice (1)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상용인 </a:t>
            </a:r>
            <a:r>
              <a:rPr lang="en-US" altLang="ko-KR" sz="2400" dirty="0">
                <a:latin typeface="+mn-ea"/>
                <a:ea typeface="+mn-ea"/>
              </a:rPr>
              <a:t>Microsoft Office</a:t>
            </a:r>
            <a:r>
              <a:rPr lang="ko-KR" altLang="en-US" sz="2400" dirty="0">
                <a:latin typeface="+mn-ea"/>
                <a:ea typeface="+mn-ea"/>
              </a:rPr>
              <a:t>와 견주어도 별로 뒤떨어지지 않으며 오픈 소스로 제공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워드에 대응하는</a:t>
            </a:r>
            <a:r>
              <a:rPr lang="en-US" altLang="ko-KR" sz="2400" dirty="0">
                <a:latin typeface="+mn-ea"/>
                <a:ea typeface="+mn-ea"/>
              </a:rPr>
              <a:t>Writer, </a:t>
            </a:r>
            <a:r>
              <a:rPr lang="ko-KR" altLang="en-US" sz="2400" dirty="0">
                <a:latin typeface="+mn-ea"/>
                <a:ea typeface="+mn-ea"/>
              </a:rPr>
              <a:t>엑셀에 대응하는 </a:t>
            </a:r>
            <a:r>
              <a:rPr lang="en-US" altLang="ko-KR" sz="2400" dirty="0">
                <a:latin typeface="+mn-ea"/>
                <a:ea typeface="+mn-ea"/>
              </a:rPr>
              <a:t>Calc, </a:t>
            </a:r>
            <a:r>
              <a:rPr lang="ko-KR" altLang="en-US" sz="2400" dirty="0">
                <a:latin typeface="+mn-ea"/>
                <a:ea typeface="+mn-ea"/>
              </a:rPr>
              <a:t>파워포인트에 대응하는 </a:t>
            </a:r>
            <a:r>
              <a:rPr lang="en-US" altLang="ko-KR" sz="2400" dirty="0">
                <a:latin typeface="+mn-ea"/>
                <a:ea typeface="+mn-ea"/>
              </a:rPr>
              <a:t>Impress, </a:t>
            </a:r>
            <a:r>
              <a:rPr lang="ko-KR" altLang="en-US" sz="2400" dirty="0">
                <a:latin typeface="+mn-ea"/>
                <a:ea typeface="+mn-ea"/>
              </a:rPr>
              <a:t>액세스에 대응하는 </a:t>
            </a:r>
            <a:r>
              <a:rPr lang="en-US" altLang="ko-KR" sz="2400" dirty="0">
                <a:latin typeface="+mn-ea"/>
                <a:ea typeface="+mn-ea"/>
              </a:rPr>
              <a:t>Base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n-ea"/>
                <a:ea typeface="+mn-ea"/>
              </a:rPr>
              <a:t>LibreOffice</a:t>
            </a:r>
            <a:r>
              <a:rPr lang="ko-KR" altLang="en-US" sz="2400" dirty="0">
                <a:latin typeface="+mn-ea"/>
                <a:ea typeface="+mn-ea"/>
              </a:rPr>
              <a:t>는 원래 </a:t>
            </a:r>
            <a:r>
              <a:rPr lang="en-US" altLang="ko-KR" sz="2400" dirty="0">
                <a:latin typeface="+mn-ea"/>
                <a:ea typeface="+mn-ea"/>
              </a:rPr>
              <a:t>OpenOffice</a:t>
            </a:r>
            <a:r>
              <a:rPr lang="ko-KR" altLang="en-US" sz="2400" dirty="0">
                <a:latin typeface="+mn-ea"/>
                <a:ea typeface="+mn-ea"/>
              </a:rPr>
              <a:t>라는 제품에서 갈라져 나온 제품이다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n-ea"/>
                <a:ea typeface="+mn-ea"/>
              </a:rPr>
              <a:t>Windows</a:t>
            </a:r>
            <a:r>
              <a:rPr lang="ko-KR" altLang="en-US" sz="2400" dirty="0">
                <a:latin typeface="+mn-ea"/>
                <a:ea typeface="+mn-ea"/>
              </a:rPr>
              <a:t>용</a:t>
            </a:r>
            <a:r>
              <a:rPr lang="en-US" altLang="ko-KR" sz="2400" dirty="0">
                <a:latin typeface="+mn-ea"/>
                <a:ea typeface="+mn-ea"/>
              </a:rPr>
              <a:t>, Mac</a:t>
            </a:r>
            <a:r>
              <a:rPr lang="ko-KR" altLang="en-US" sz="2400" dirty="0">
                <a:latin typeface="+mn-ea"/>
                <a:ea typeface="+mn-ea"/>
              </a:rPr>
              <a:t>용</a:t>
            </a:r>
            <a:r>
              <a:rPr lang="en-US" altLang="ko-KR" sz="2400" dirty="0">
                <a:latin typeface="+mn-ea"/>
                <a:ea typeface="+mn-ea"/>
              </a:rPr>
              <a:t>, Linux</a:t>
            </a:r>
            <a:r>
              <a:rPr lang="ko-KR" altLang="en-US" sz="2400" dirty="0">
                <a:latin typeface="+mn-ea"/>
                <a:ea typeface="+mn-ea"/>
              </a:rPr>
              <a:t>용 모두를 무료로 배포</a:t>
            </a:r>
            <a:endParaRPr lang="en-US" altLang="ko-KR" sz="2400" dirty="0">
              <a:latin typeface="+mn-ea"/>
              <a:ea typeface="+mn-ea"/>
            </a:endParaRPr>
          </a:p>
        </p:txBody>
      </p:sp>
      <p:sp>
        <p:nvSpPr>
          <p:cNvPr id="4" name="말풍선: 타원형 3"/>
          <p:cNvSpPr/>
          <p:nvPr/>
        </p:nvSpPr>
        <p:spPr>
          <a:xfrm>
            <a:off x="3503658" y="497514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309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297390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 err="1"/>
              <a:t>그놈</a:t>
            </a:r>
            <a:r>
              <a:rPr lang="en-US" altLang="ko-KR" sz="2800" dirty="0"/>
              <a:t> </a:t>
            </a:r>
            <a:r>
              <a:rPr lang="ko-KR" altLang="en-US" sz="2800" dirty="0"/>
              <a:t>데스크탑 환경 설정</a:t>
            </a:r>
            <a:r>
              <a:rPr lang="en-US" altLang="ko-KR" sz="2800" dirty="0"/>
              <a:t> 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1500187"/>
          </a:xfrm>
        </p:spPr>
        <p:txBody>
          <a:bodyPr/>
          <a:lstStyle/>
          <a:p>
            <a:pPr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ko-KR" altLang="en-US" sz="2000" dirty="0"/>
          </a:p>
        </p:txBody>
      </p:sp>
      <p:sp>
        <p:nvSpPr>
          <p:cNvPr id="14340" name="내용 개체 틀 2"/>
          <p:cNvSpPr txBox="1">
            <a:spLocks/>
          </p:cNvSpPr>
          <p:nvPr/>
        </p:nvSpPr>
        <p:spPr bwMode="auto">
          <a:xfrm>
            <a:off x="438150" y="2209800"/>
            <a:ext cx="82296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57225" indent="-246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실습목표</a:t>
            </a:r>
            <a:endParaRPr lang="en-US" altLang="ko-KR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r>
              <a:rPr lang="en-US" altLang="ko-KR" sz="2000">
                <a:solidFill>
                  <a:schemeClr val="accent2"/>
                </a:solidFill>
              </a:rPr>
              <a:t>X</a:t>
            </a:r>
            <a:r>
              <a:rPr lang="ko-KR" altLang="en-US" sz="20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윈도우의 바탕화면을 살펴본다</a:t>
            </a:r>
            <a:r>
              <a:rPr lang="en-US" altLang="ko-KR" sz="20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r>
              <a:rPr lang="ko-KR" altLang="en-US" sz="20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바탕화면 및 테마를 변경시키는 방법을 익힌다</a:t>
            </a:r>
            <a:r>
              <a:rPr lang="en-US" altLang="ko-KR" sz="20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r>
              <a:rPr lang="en-US" altLang="ko-KR" sz="20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GRUB </a:t>
            </a:r>
            <a:r>
              <a:rPr lang="ko-KR" altLang="en-US" sz="20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배경이미지를 변경해 보자</a:t>
            </a:r>
            <a:r>
              <a:rPr lang="en-US" altLang="ko-KR" sz="20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결과 화면 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(GRUB </a:t>
            </a:r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배경이미지 변경</a:t>
            </a:r>
            <a:r>
              <a:rPr lang="en-US" altLang="ko-KR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endParaRPr lang="en-US" altLang="ko-KR" sz="240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eaLnBrk="1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</a:pPr>
            <a:endParaRPr lang="en-US" altLang="ko-KR" sz="200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말풍선: 타원형 9"/>
          <p:cNvSpPr/>
          <p:nvPr/>
        </p:nvSpPr>
        <p:spPr>
          <a:xfrm>
            <a:off x="4552950" y="628497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283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3CFC22-6B5E-4793-9F0E-EFCB23B47C91}"/>
              </a:ext>
            </a:extLst>
          </p:cNvPr>
          <p:cNvSpPr txBox="1">
            <a:spLocks/>
          </p:cNvSpPr>
          <p:nvPr/>
        </p:nvSpPr>
        <p:spPr bwMode="auto">
          <a:xfrm>
            <a:off x="773341" y="1443191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kumimoji="0" lang="en-US" altLang="ko-KR" sz="2400" dirty="0">
                <a:solidFill>
                  <a:srgbClr val="FFC000"/>
                </a:solidFill>
              </a:rPr>
              <a:t>&lt;</a:t>
            </a:r>
            <a:r>
              <a:rPr kumimoji="0" lang="ko-KR" altLang="en-US" sz="2400" dirty="0">
                <a:solidFill>
                  <a:srgbClr val="FFC000"/>
                </a:solidFill>
              </a:rPr>
              <a:t>실습</a:t>
            </a:r>
            <a:r>
              <a:rPr kumimoji="0" lang="en-US" altLang="ko-KR" sz="2400" dirty="0">
                <a:solidFill>
                  <a:srgbClr val="FFC000"/>
                </a:solidFill>
              </a:rPr>
              <a:t>1&gt; X </a:t>
            </a:r>
            <a:r>
              <a:rPr kumimoji="0" lang="ko-KR" altLang="en-US" sz="2400" dirty="0">
                <a:solidFill>
                  <a:srgbClr val="FFC000"/>
                </a:solidFill>
              </a:rPr>
              <a:t>윈도의 바탕 화면과 테마를 설정</a:t>
            </a:r>
          </a:p>
        </p:txBody>
      </p:sp>
      <p:pic>
        <p:nvPicPr>
          <p:cNvPr id="3" name="그림 2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7C5DB871-2386-41A0-80D9-79697C81F5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272613"/>
            <a:ext cx="756709" cy="7422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434A6E-8F5B-4D66-A09B-CF3F9F5553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27784" y="4199367"/>
            <a:ext cx="3364542" cy="233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3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LibreOffice (2)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통합해서 실행할 때는 </a:t>
            </a:r>
            <a:r>
              <a:rPr lang="en-US" altLang="ko-KR" sz="2400" dirty="0" err="1">
                <a:latin typeface="+mn-ea"/>
                <a:ea typeface="+mn-ea"/>
              </a:rPr>
              <a:t>libreoffice</a:t>
            </a:r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ko-KR" altLang="en-US" sz="2400" dirty="0">
                <a:latin typeface="+mn-ea"/>
                <a:ea typeface="+mn-ea"/>
              </a:rPr>
              <a:t>명령을 실행</a:t>
            </a:r>
          </a:p>
        </p:txBody>
      </p:sp>
      <p:sp>
        <p:nvSpPr>
          <p:cNvPr id="4" name="말풍선: 타원형 3"/>
          <p:cNvSpPr/>
          <p:nvPr/>
        </p:nvSpPr>
        <p:spPr>
          <a:xfrm>
            <a:off x="3503658" y="497514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310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FEF2EA-A90F-4962-AF99-7CC49275E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0963" y="2492896"/>
            <a:ext cx="5002074" cy="38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1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워드프로세서 </a:t>
            </a:r>
            <a:r>
              <a:rPr lang="en-US" altLang="ko-KR" sz="2800" dirty="0"/>
              <a:t>- Writer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메뉴 </a:t>
            </a:r>
            <a:r>
              <a:rPr lang="en-US" altLang="ko-KR" sz="2400" dirty="0">
                <a:latin typeface="+mn-ea"/>
                <a:ea typeface="+mn-ea"/>
              </a:rPr>
              <a:t>: </a:t>
            </a:r>
            <a:r>
              <a:rPr lang="en-US" altLang="ko-KR" sz="2000" dirty="0">
                <a:latin typeface="+mn-ea"/>
                <a:ea typeface="+mn-ea"/>
              </a:rPr>
              <a:t>[</a:t>
            </a:r>
            <a:r>
              <a:rPr lang="ko-KR" altLang="en-US" sz="2000" dirty="0">
                <a:latin typeface="+mn-ea"/>
                <a:ea typeface="+mn-ea"/>
              </a:rPr>
              <a:t>현재 활동</a:t>
            </a:r>
            <a:r>
              <a:rPr lang="en-US" altLang="ko-KR" sz="2000" dirty="0">
                <a:latin typeface="+mn-ea"/>
                <a:ea typeface="+mn-ea"/>
              </a:rPr>
              <a:t>] → [</a:t>
            </a:r>
            <a:r>
              <a:rPr lang="ko-KR" altLang="en-US" sz="2000" dirty="0">
                <a:latin typeface="+mn-ea"/>
                <a:ea typeface="+mn-ea"/>
              </a:rPr>
              <a:t>프로그램 표시</a:t>
            </a:r>
            <a:r>
              <a:rPr lang="en-US" altLang="ko-KR" sz="2000" dirty="0">
                <a:latin typeface="+mn-ea"/>
                <a:ea typeface="+mn-ea"/>
              </a:rPr>
              <a:t>] → [LibreOffice Writer]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명령어 </a:t>
            </a:r>
            <a:r>
              <a:rPr lang="en-US" altLang="ko-KR" sz="2400" dirty="0">
                <a:latin typeface="+mn-ea"/>
                <a:ea typeface="+mn-ea"/>
              </a:rPr>
              <a:t>: libreoffice  --writer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n-ea"/>
                <a:ea typeface="+mn-ea"/>
              </a:rPr>
              <a:t>MS Word</a:t>
            </a:r>
            <a:r>
              <a:rPr lang="ko-KR" altLang="en-US" sz="2400" dirty="0">
                <a:latin typeface="+mn-ea"/>
                <a:ea typeface="+mn-ea"/>
              </a:rPr>
              <a:t>의 파일 포맷인 *</a:t>
            </a:r>
            <a:r>
              <a:rPr lang="en-US" altLang="ko-KR" sz="2400" dirty="0">
                <a:latin typeface="+mn-ea"/>
                <a:ea typeface="+mn-ea"/>
              </a:rPr>
              <a:t>.doc</a:t>
            </a:r>
            <a:r>
              <a:rPr lang="ko-KR" altLang="en-US" sz="2400" dirty="0">
                <a:latin typeface="+mn-ea"/>
                <a:ea typeface="+mn-ea"/>
              </a:rPr>
              <a:t>및 *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r>
              <a:rPr lang="en-US" altLang="ko-KR" sz="2400" dirty="0" err="1">
                <a:latin typeface="+mn-ea"/>
                <a:ea typeface="+mn-ea"/>
              </a:rPr>
              <a:t>docx</a:t>
            </a:r>
            <a:r>
              <a:rPr lang="ko-KR" altLang="en-US" sz="2400" dirty="0">
                <a:latin typeface="+mn-ea"/>
                <a:ea typeface="+mn-ea"/>
              </a:rPr>
              <a:t>를 지원하며</a:t>
            </a:r>
            <a:r>
              <a:rPr lang="en-US" altLang="ko-KR" sz="2400" dirty="0">
                <a:latin typeface="+mn-ea"/>
                <a:ea typeface="+mn-ea"/>
              </a:rPr>
              <a:t>, PDF </a:t>
            </a:r>
            <a:r>
              <a:rPr lang="ko-KR" altLang="en-US" sz="2400" dirty="0">
                <a:latin typeface="+mn-ea"/>
                <a:ea typeface="+mn-ea"/>
              </a:rPr>
              <a:t>파일로 저장하는 기능도</a:t>
            </a:r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ko-KR" altLang="en-US" sz="2400" dirty="0">
                <a:latin typeface="+mn-ea"/>
                <a:ea typeface="+mn-ea"/>
              </a:rPr>
              <a:t>제공</a:t>
            </a:r>
          </a:p>
        </p:txBody>
      </p:sp>
      <p:sp>
        <p:nvSpPr>
          <p:cNvPr id="6" name="말풍선: 타원형 5"/>
          <p:cNvSpPr/>
          <p:nvPr/>
        </p:nvSpPr>
        <p:spPr>
          <a:xfrm>
            <a:off x="4515780" y="586359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310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9CCE19-DF9A-4D9D-8D4C-120DCC6768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7704" y="3185597"/>
            <a:ext cx="4893250" cy="32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18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스프레드시트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Calc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메뉴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en-US" altLang="ko-KR" sz="2000" dirty="0">
                <a:latin typeface="+mj-ea"/>
                <a:ea typeface="+mj-ea"/>
              </a:rPr>
              <a:t>[</a:t>
            </a:r>
            <a:r>
              <a:rPr lang="ko-KR" altLang="en-US" sz="2000" dirty="0">
                <a:latin typeface="+mj-ea"/>
                <a:ea typeface="+mj-ea"/>
              </a:rPr>
              <a:t>현재 활동</a:t>
            </a:r>
            <a:r>
              <a:rPr lang="en-US" altLang="ko-KR" sz="2000" dirty="0">
                <a:latin typeface="+mj-ea"/>
                <a:ea typeface="+mj-ea"/>
              </a:rPr>
              <a:t>] → [</a:t>
            </a:r>
            <a:r>
              <a:rPr lang="ko-KR" altLang="en-US" sz="2000" dirty="0">
                <a:latin typeface="+mj-ea"/>
                <a:ea typeface="+mj-ea"/>
              </a:rPr>
              <a:t>프로그램 표시</a:t>
            </a:r>
            <a:r>
              <a:rPr lang="en-US" altLang="ko-KR" sz="2000" dirty="0">
                <a:latin typeface="+mj-ea"/>
                <a:ea typeface="+mj-ea"/>
              </a:rPr>
              <a:t>] → [LibreOffice </a:t>
            </a:r>
            <a:r>
              <a:rPr lang="en-US" altLang="ko-KR" sz="2000" dirty="0" err="1">
                <a:latin typeface="+mj-ea"/>
                <a:ea typeface="+mj-ea"/>
              </a:rPr>
              <a:t>Calc</a:t>
            </a:r>
            <a:r>
              <a:rPr lang="en-US" altLang="ko-KR" sz="2000" dirty="0">
                <a:latin typeface="+mj-ea"/>
                <a:ea typeface="+mj-ea"/>
              </a:rPr>
              <a:t>]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명령어 </a:t>
            </a:r>
            <a:r>
              <a:rPr lang="en-US" altLang="ko-KR" sz="2400" dirty="0">
                <a:latin typeface="+mj-ea"/>
                <a:ea typeface="+mj-ea"/>
              </a:rPr>
              <a:t>: libreoffice  --</a:t>
            </a:r>
            <a:r>
              <a:rPr lang="en-US" altLang="ko-KR" sz="2400" dirty="0" err="1">
                <a:latin typeface="+mj-ea"/>
                <a:ea typeface="+mj-ea"/>
              </a:rPr>
              <a:t>calc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j-ea"/>
                <a:ea typeface="+mj-ea"/>
              </a:rPr>
              <a:t>MS Excel</a:t>
            </a:r>
            <a:r>
              <a:rPr lang="ko-KR" altLang="en-US" sz="2400" dirty="0">
                <a:latin typeface="+mj-ea"/>
                <a:ea typeface="+mj-ea"/>
              </a:rPr>
              <a:t>의 파일 포맷인 </a:t>
            </a:r>
            <a:r>
              <a:rPr lang="en-US" altLang="ko-KR" sz="2400" dirty="0" err="1">
                <a:latin typeface="+mj-ea"/>
                <a:ea typeface="+mj-ea"/>
              </a:rPr>
              <a:t>xls</a:t>
            </a:r>
            <a:r>
              <a:rPr lang="ko-KR" altLang="en-US" sz="2400" dirty="0">
                <a:latin typeface="+mj-ea"/>
                <a:ea typeface="+mj-ea"/>
              </a:rPr>
              <a:t>와 </a:t>
            </a:r>
            <a:r>
              <a:rPr lang="en-US" altLang="ko-KR" sz="2400" dirty="0" err="1">
                <a:latin typeface="+mj-ea"/>
                <a:ea typeface="+mj-ea"/>
              </a:rPr>
              <a:t>xlsx</a:t>
            </a:r>
            <a:r>
              <a:rPr lang="ko-KR" altLang="en-US" sz="2400" dirty="0">
                <a:latin typeface="+mj-ea"/>
                <a:ea typeface="+mj-ea"/>
              </a:rPr>
              <a:t>를 지원하며</a:t>
            </a:r>
            <a:r>
              <a:rPr lang="en-US" altLang="ko-KR" sz="2400" dirty="0">
                <a:latin typeface="+mj-ea"/>
                <a:ea typeface="+mj-ea"/>
              </a:rPr>
              <a:t>, PDF </a:t>
            </a:r>
            <a:r>
              <a:rPr lang="ko-KR" altLang="en-US" sz="2400" dirty="0">
                <a:latin typeface="+mj-ea"/>
                <a:ea typeface="+mj-ea"/>
              </a:rPr>
              <a:t>파일로 저장하는 기능도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제공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4355976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311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4CE5B4-7311-44ED-BDEA-49125FF6E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3124345"/>
            <a:ext cx="6096959" cy="332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43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프레젠테이션 툴 </a:t>
            </a:r>
            <a:r>
              <a:rPr lang="en-US" altLang="ko-KR" sz="2800" dirty="0"/>
              <a:t>– Impress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메뉴 </a:t>
            </a: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en-US" altLang="ko-KR" sz="2000" dirty="0">
                <a:latin typeface="+mj-ea"/>
                <a:ea typeface="+mj-ea"/>
              </a:rPr>
              <a:t>[</a:t>
            </a:r>
            <a:r>
              <a:rPr lang="ko-KR" altLang="en-US" sz="2000" dirty="0">
                <a:latin typeface="+mj-ea"/>
                <a:ea typeface="+mj-ea"/>
              </a:rPr>
              <a:t>현재 활동</a:t>
            </a:r>
            <a:r>
              <a:rPr lang="en-US" altLang="ko-KR" sz="2000" dirty="0">
                <a:latin typeface="+mj-ea"/>
                <a:ea typeface="+mj-ea"/>
              </a:rPr>
              <a:t>] → [</a:t>
            </a:r>
            <a:r>
              <a:rPr lang="ko-KR" altLang="en-US" sz="2000" dirty="0">
                <a:latin typeface="+mj-ea"/>
                <a:ea typeface="+mj-ea"/>
              </a:rPr>
              <a:t>프로그램 표시</a:t>
            </a:r>
            <a:r>
              <a:rPr lang="en-US" altLang="ko-KR" sz="2000" dirty="0">
                <a:latin typeface="+mj-ea"/>
                <a:ea typeface="+mj-ea"/>
              </a:rPr>
              <a:t>] → [LibreOffice Impress]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명령어 </a:t>
            </a:r>
            <a:r>
              <a:rPr lang="en-US" altLang="ko-KR" sz="2400" dirty="0">
                <a:latin typeface="+mj-ea"/>
                <a:ea typeface="+mj-ea"/>
              </a:rPr>
              <a:t>: libreoffice  --impress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j-ea"/>
                <a:ea typeface="+mj-ea"/>
              </a:rPr>
              <a:t>MS </a:t>
            </a:r>
            <a:r>
              <a:rPr lang="en-US" altLang="ko-KR" sz="2400" dirty="0" err="1">
                <a:latin typeface="+mj-ea"/>
                <a:ea typeface="+mj-ea"/>
              </a:rPr>
              <a:t>Powerpoint</a:t>
            </a:r>
            <a:r>
              <a:rPr lang="ko-KR" altLang="en-US" sz="2400" dirty="0">
                <a:latin typeface="+mj-ea"/>
                <a:ea typeface="+mj-ea"/>
              </a:rPr>
              <a:t>의 파일 포맷인 </a:t>
            </a:r>
            <a:r>
              <a:rPr lang="en-US" altLang="ko-KR" sz="2400" dirty="0" err="1">
                <a:latin typeface="+mj-ea"/>
                <a:ea typeface="+mj-ea"/>
              </a:rPr>
              <a:t>ppt</a:t>
            </a:r>
            <a:r>
              <a:rPr lang="ko-KR" altLang="en-US" sz="2400" dirty="0">
                <a:latin typeface="+mj-ea"/>
                <a:ea typeface="+mj-ea"/>
              </a:rPr>
              <a:t>와 </a:t>
            </a:r>
            <a:r>
              <a:rPr lang="en-US" altLang="ko-KR" sz="2400" dirty="0" err="1">
                <a:latin typeface="+mj-ea"/>
                <a:ea typeface="+mj-ea"/>
              </a:rPr>
              <a:t>pptx</a:t>
            </a:r>
            <a:r>
              <a:rPr lang="ko-KR" altLang="en-US" sz="2400" dirty="0">
                <a:latin typeface="+mj-ea"/>
                <a:ea typeface="+mj-ea"/>
              </a:rPr>
              <a:t>를 지원하며</a:t>
            </a:r>
            <a:r>
              <a:rPr lang="en-US" altLang="ko-KR" sz="2400" dirty="0">
                <a:latin typeface="+mj-ea"/>
                <a:ea typeface="+mj-ea"/>
              </a:rPr>
              <a:t>, PDF </a:t>
            </a:r>
            <a:r>
              <a:rPr lang="ko-KR" altLang="en-US" sz="2400" dirty="0">
                <a:latin typeface="+mj-ea"/>
                <a:ea typeface="+mj-ea"/>
              </a:rPr>
              <a:t>파일로 저장하는 기능도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제공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5292080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312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C1918C-637A-48BA-9477-58A6379BF1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60209" y="3003051"/>
            <a:ext cx="5892112" cy="34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9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우분투 소프트웨어 센터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응용 프로그램 스토어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수천 개 이상의 무료 및 상용 소프트웨어를 판매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검색을 통해서 원하는 소프트웨어를 클릭만으로 설치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j-ea"/>
                <a:ea typeface="+mj-ea"/>
              </a:rPr>
              <a:t>[</a:t>
            </a:r>
            <a:r>
              <a:rPr lang="ko-KR" altLang="en-US" sz="2400" dirty="0">
                <a:latin typeface="+mj-ea"/>
                <a:ea typeface="+mj-ea"/>
              </a:rPr>
              <a:t>현재 활동</a:t>
            </a:r>
            <a:r>
              <a:rPr lang="en-US" altLang="ko-KR" sz="2400" dirty="0">
                <a:latin typeface="+mj-ea"/>
                <a:ea typeface="+mj-ea"/>
              </a:rPr>
              <a:t>] → [Ubuntu Software]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4556682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312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59845-CA41-4F68-BC1B-6A89E397B9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5736" y="3132718"/>
            <a:ext cx="4323084" cy="33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4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ko-KR" altLang="en-US" sz="2800" dirty="0"/>
              <a:t>간편한 글쓰기 도구 </a:t>
            </a:r>
            <a:r>
              <a:rPr lang="en-US" altLang="ko-KR" sz="2800" dirty="0"/>
              <a:t>: </a:t>
            </a:r>
            <a:r>
              <a:rPr lang="ko-KR" altLang="en-US" sz="2800" dirty="0"/>
              <a:t>포커스 라이터 </a:t>
            </a:r>
            <a:r>
              <a:rPr lang="en-US" altLang="ko-KR" sz="2800" dirty="0"/>
              <a:t>(</a:t>
            </a:r>
            <a:r>
              <a:rPr lang="en-US" altLang="ko-KR" sz="2800" dirty="0" err="1"/>
              <a:t>FocusWriter</a:t>
            </a:r>
            <a:r>
              <a:rPr lang="en-US" altLang="ko-KR" sz="2800" dirty="0"/>
              <a:t>)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우분투 소프트웨어 센터에서 </a:t>
            </a:r>
            <a:r>
              <a:rPr lang="en-US" altLang="ko-KR" sz="2400" dirty="0" err="1">
                <a:latin typeface="+mj-ea"/>
                <a:ea typeface="+mj-ea"/>
              </a:rPr>
              <a:t>focuswriter</a:t>
            </a:r>
            <a:r>
              <a:rPr lang="ko-KR" altLang="en-US" sz="2400" dirty="0">
                <a:latin typeface="+mj-ea"/>
                <a:ea typeface="+mj-ea"/>
              </a:rPr>
              <a:t>로 검색</a:t>
            </a: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j-ea"/>
                <a:ea typeface="+mj-ea"/>
              </a:rPr>
              <a:t>[</a:t>
            </a:r>
            <a:r>
              <a:rPr lang="ko-KR" altLang="en-US" sz="2400" dirty="0">
                <a:latin typeface="+mj-ea"/>
                <a:ea typeface="+mj-ea"/>
              </a:rPr>
              <a:t>현재 활동</a:t>
            </a:r>
            <a:r>
              <a:rPr lang="en-US" altLang="ko-KR" sz="2400" dirty="0">
                <a:latin typeface="+mj-ea"/>
                <a:ea typeface="+mj-ea"/>
              </a:rPr>
              <a:t>] → [</a:t>
            </a:r>
            <a:r>
              <a:rPr lang="ko-KR" altLang="en-US" sz="2400" dirty="0">
                <a:latin typeface="+mj-ea"/>
                <a:ea typeface="+mj-ea"/>
              </a:rPr>
              <a:t>프로그램 표시</a:t>
            </a:r>
            <a:r>
              <a:rPr lang="en-US" altLang="ko-KR" sz="2400" dirty="0">
                <a:latin typeface="+mj-ea"/>
                <a:ea typeface="+mj-ea"/>
              </a:rPr>
              <a:t>] → [</a:t>
            </a:r>
            <a:r>
              <a:rPr lang="ko-KR" altLang="en-US" sz="2400" dirty="0">
                <a:latin typeface="+mj-ea"/>
                <a:ea typeface="+mj-ea"/>
              </a:rPr>
              <a:t>포커스 라이터</a:t>
            </a:r>
            <a:r>
              <a:rPr lang="en-US" altLang="ko-KR" sz="2400" dirty="0">
                <a:latin typeface="+mj-ea"/>
                <a:ea typeface="+mj-ea"/>
              </a:rPr>
              <a:t>]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7956376" y="351562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314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981906-0518-46B4-99E4-38883DCB1F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96" y="2708920"/>
            <a:ext cx="7477408" cy="3189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420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800" dirty="0"/>
              <a:t>팟캐스트 프로그램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지파더</a:t>
            </a:r>
            <a:r>
              <a:rPr lang="ko-KR" altLang="en-US" sz="2800" dirty="0"/>
              <a:t>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다양한 팟캐스트의 검색 및 관리를 제공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우분투 소프트웨어 센터에서 </a:t>
            </a:r>
            <a:r>
              <a:rPr lang="en-US" altLang="ko-KR" sz="2400" dirty="0" err="1">
                <a:latin typeface="+mj-ea"/>
                <a:ea typeface="+mj-ea"/>
              </a:rPr>
              <a:t>gpodder</a:t>
            </a:r>
            <a:r>
              <a:rPr lang="ko-KR" altLang="en-US" sz="2400" dirty="0">
                <a:latin typeface="+mj-ea"/>
                <a:ea typeface="+mj-ea"/>
              </a:rPr>
              <a:t>로 검색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5148064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315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F0A7A8-348F-4C3F-97DD-F6346EEB07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79" y="2780928"/>
            <a:ext cx="5469542" cy="3605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227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800" dirty="0"/>
              <a:t>간단한 프로그래밍 언어 편집기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블루피시</a:t>
            </a:r>
            <a:r>
              <a:rPr lang="ko-KR" altLang="en-US" sz="2800" dirty="0"/>
              <a:t>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j-ea"/>
                <a:ea typeface="+mj-ea"/>
              </a:rPr>
              <a:t>C, HTML, PHP, SQL, Python </a:t>
            </a:r>
            <a:r>
              <a:rPr lang="ko-KR" altLang="en-US" sz="2400" dirty="0">
                <a:latin typeface="+mj-ea"/>
                <a:ea typeface="+mj-ea"/>
              </a:rPr>
              <a:t>등을 편집 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색상 및 자동완성을 지원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우분투 소프트웨어 센터에서 </a:t>
            </a:r>
            <a:r>
              <a:rPr lang="en-US" altLang="ko-KR" sz="2400" dirty="0">
                <a:latin typeface="+mj-ea"/>
              </a:rPr>
              <a:t>bluefish </a:t>
            </a:r>
            <a:r>
              <a:rPr lang="ko-KR" altLang="en-US" sz="2400" dirty="0">
                <a:latin typeface="+mj-ea"/>
                <a:ea typeface="+mj-ea"/>
              </a:rPr>
              <a:t>로 검색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7380312" y="497514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315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09010E-94A3-42D8-BF83-3B9002D106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5696" y="2764418"/>
            <a:ext cx="5357424" cy="36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09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800" dirty="0"/>
              <a:t>시각적 디스크 파티션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지파티드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하드디스크의 파티션을 그래픽 화면으로 처리 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데이터의 손실 없이 파티션의 변경하는 기능 </a:t>
            </a:r>
            <a:endParaRPr lang="en-US" altLang="ko-KR" sz="2400" dirty="0">
              <a:latin typeface="+mj-ea"/>
              <a:ea typeface="+mj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j-ea"/>
                <a:ea typeface="+mj-ea"/>
              </a:rPr>
              <a:t>우분투 소프트웨어 센터에서 </a:t>
            </a:r>
            <a:r>
              <a:rPr lang="en-US" altLang="ko-KR" sz="2400" dirty="0" err="1">
                <a:latin typeface="+mj-ea"/>
              </a:rPr>
              <a:t>gparted</a:t>
            </a:r>
            <a:r>
              <a:rPr lang="ko-KR" altLang="en-US" sz="2400" dirty="0">
                <a:latin typeface="+mj-ea"/>
                <a:ea typeface="+mj-ea"/>
              </a:rPr>
              <a:t>로 검색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6084168" y="497514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316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56718-5FCE-4707-AF95-D718C8D23D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1640" y="3057634"/>
            <a:ext cx="6285100" cy="30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55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800" dirty="0"/>
              <a:t>편리한 패키지 관리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시냅틱</a:t>
            </a:r>
            <a:r>
              <a:rPr lang="ko-KR" altLang="en-US" sz="2800" dirty="0"/>
              <a:t> 패키지 관리자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그래픽 환경으로 패키지 관리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en-US" altLang="ko-KR" sz="2400" dirty="0">
                <a:latin typeface="+mn-ea"/>
                <a:ea typeface="+mn-ea"/>
              </a:rPr>
              <a:t>GUI </a:t>
            </a:r>
            <a:r>
              <a:rPr lang="ko-KR" altLang="en-US" sz="2400" dirty="0">
                <a:latin typeface="+mn-ea"/>
                <a:ea typeface="+mn-ea"/>
              </a:rPr>
              <a:t>모드에서 패키지의 설치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삭제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>
                <a:latin typeface="+mn-ea"/>
                <a:ea typeface="+mn-ea"/>
              </a:rPr>
              <a:t>업그레이드 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우분투 소프트웨어 센터에서 </a:t>
            </a:r>
            <a:r>
              <a:rPr lang="en-US" altLang="ko-KR" sz="2400" dirty="0">
                <a:latin typeface="+mn-ea"/>
                <a:ea typeface="+mn-ea"/>
              </a:rPr>
              <a:t>synaptic</a:t>
            </a:r>
            <a:r>
              <a:rPr lang="ko-KR" altLang="en-US" sz="2400" dirty="0">
                <a:latin typeface="+mn-ea"/>
                <a:ea typeface="+mn-ea"/>
              </a:rPr>
              <a:t>으로 검색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7604217" y="497514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317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94754F-54E0-4FF9-B590-1C7E236C72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3" y="2780928"/>
            <a:ext cx="4507626" cy="36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1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132856"/>
            <a:ext cx="8496943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▶ </a:t>
            </a:r>
            <a:r>
              <a:rPr lang="ko-KR" altLang="en-US" sz="2400" dirty="0">
                <a:latin typeface="+mj-ea"/>
                <a:ea typeface="+mj-ea"/>
              </a:rPr>
              <a:t>각 명령어 앞에 </a:t>
            </a:r>
            <a:r>
              <a:rPr lang="en-US" altLang="ko-KR" sz="2400" dirty="0" err="1">
                <a:latin typeface="+mj-ea"/>
                <a:ea typeface="+mj-ea"/>
              </a:rPr>
              <a:t>sudo</a:t>
            </a:r>
            <a:r>
              <a:rPr lang="ko-KR" altLang="en-US" sz="2400" dirty="0">
                <a:latin typeface="+mj-ea"/>
                <a:ea typeface="+mj-ea"/>
              </a:rPr>
              <a:t>를 붙여서 관리자 권한으로 실행해야 한다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52338" y="908720"/>
            <a:ext cx="52229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비타민 퀴즈 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j-ea"/>
                <a:ea typeface="+mj-ea"/>
              </a:rPr>
              <a:t>5-1</a:t>
            </a:r>
          </a:p>
        </p:txBody>
      </p:sp>
      <p:sp>
        <p:nvSpPr>
          <p:cNvPr id="6" name="말풍선: 타원형 5"/>
          <p:cNvSpPr/>
          <p:nvPr/>
        </p:nvSpPr>
        <p:spPr>
          <a:xfrm>
            <a:off x="7020272" y="836712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288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4222596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>
            <a:normAutofit/>
          </a:bodyPr>
          <a:lstStyle/>
          <a:p>
            <a:pPr eaLnBrk="1" hangingPunct="1"/>
            <a:r>
              <a:rPr lang="ko-KR" altLang="en-US" sz="2800" dirty="0"/>
              <a:t>간단한 이미지 편집기 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핀타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21507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이미지 편집을 위한 도구로</a:t>
            </a:r>
            <a:r>
              <a:rPr lang="en-US" altLang="ko-KR" sz="2400" dirty="0">
                <a:latin typeface="+mn-ea"/>
                <a:ea typeface="+mn-ea"/>
              </a:rPr>
              <a:t>, </a:t>
            </a:r>
            <a:r>
              <a:rPr lang="ko-KR" altLang="en-US" sz="2400" dirty="0" err="1">
                <a:latin typeface="+mn-ea"/>
                <a:ea typeface="+mn-ea"/>
              </a:rPr>
              <a:t>김프보다</a:t>
            </a:r>
            <a:r>
              <a:rPr lang="ko-KR" altLang="en-US" sz="2400" dirty="0">
                <a:latin typeface="+mn-ea"/>
                <a:ea typeface="+mn-ea"/>
              </a:rPr>
              <a:t> 더 간단 </a:t>
            </a:r>
            <a:endParaRPr lang="en-US" altLang="ko-KR" sz="2400" dirty="0">
              <a:latin typeface="+mn-ea"/>
              <a:ea typeface="+mn-ea"/>
            </a:endParaRPr>
          </a:p>
          <a:p>
            <a:pPr marL="365125" indent="-255588">
              <a:spcBef>
                <a:spcPts val="300"/>
              </a:spcBef>
              <a:buClr>
                <a:srgbClr val="A04DA3"/>
              </a:buClr>
              <a:buFont typeface="Georgia" pitchFamily="18" charset="0"/>
              <a:buChar char="•"/>
              <a:defRPr/>
            </a:pPr>
            <a:r>
              <a:rPr lang="ko-KR" altLang="en-US" sz="2400" dirty="0">
                <a:latin typeface="+mn-ea"/>
                <a:ea typeface="+mn-ea"/>
              </a:rPr>
              <a:t>우분투 소프트웨어 센터에서 </a:t>
            </a:r>
            <a:r>
              <a:rPr lang="en-US" altLang="ko-KR" sz="2400" dirty="0" err="1">
                <a:latin typeface="+mn-ea"/>
                <a:ea typeface="+mn-ea"/>
              </a:rPr>
              <a:t>pinta</a:t>
            </a:r>
            <a:r>
              <a:rPr lang="ko-KR" altLang="en-US" sz="2400" dirty="0">
                <a:latin typeface="+mn-ea"/>
                <a:ea typeface="+mn-ea"/>
              </a:rPr>
              <a:t>로 검색</a:t>
            </a:r>
          </a:p>
        </p:txBody>
      </p:sp>
      <p:sp>
        <p:nvSpPr>
          <p:cNvPr id="5" name="말풍선: 타원형 4"/>
          <p:cNvSpPr/>
          <p:nvPr/>
        </p:nvSpPr>
        <p:spPr>
          <a:xfrm>
            <a:off x="5292080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317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1692F8-760B-4B95-9896-336EC976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394805"/>
            <a:ext cx="4819728" cy="386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87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132856"/>
            <a:ext cx="8496943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▶ [</a:t>
            </a:r>
            <a:r>
              <a:rPr lang="ko-KR" altLang="en-US" sz="2400" dirty="0">
                <a:latin typeface="+mj-ea"/>
                <a:ea typeface="+mj-ea"/>
              </a:rPr>
              <a:t>시작</a:t>
            </a:r>
            <a:r>
              <a:rPr lang="en-US" altLang="ko-KR" sz="2400" dirty="0">
                <a:latin typeface="+mj-ea"/>
                <a:ea typeface="+mj-ea"/>
              </a:rPr>
              <a:t>] → [</a:t>
            </a:r>
            <a:r>
              <a:rPr lang="ko-KR" altLang="en-US" sz="2400" dirty="0">
                <a:latin typeface="+mj-ea"/>
                <a:ea typeface="+mj-ea"/>
              </a:rPr>
              <a:t>모든 프로그램</a:t>
            </a:r>
            <a:r>
              <a:rPr lang="en-US" altLang="ko-KR" sz="2400" dirty="0">
                <a:latin typeface="+mj-ea"/>
                <a:ea typeface="+mj-ea"/>
              </a:rPr>
              <a:t>] → [</a:t>
            </a:r>
            <a:r>
              <a:rPr lang="ko-KR" altLang="en-US" sz="2400" dirty="0">
                <a:latin typeface="+mj-ea"/>
                <a:ea typeface="+mj-ea"/>
              </a:rPr>
              <a:t>시스템</a:t>
            </a:r>
            <a:r>
              <a:rPr lang="en-US" altLang="ko-KR" sz="2400" dirty="0">
                <a:latin typeface="+mj-ea"/>
                <a:ea typeface="+mj-ea"/>
              </a:rPr>
              <a:t>] → [</a:t>
            </a:r>
            <a:r>
              <a:rPr lang="ko-KR" altLang="en-US" sz="2400" dirty="0">
                <a:latin typeface="+mj-ea"/>
                <a:ea typeface="+mj-ea"/>
              </a:rPr>
              <a:t>살펴보기</a:t>
            </a:r>
            <a:r>
              <a:rPr lang="en-US" altLang="ko-KR" sz="2400" dirty="0">
                <a:latin typeface="+mj-ea"/>
                <a:ea typeface="+mj-ea"/>
              </a:rPr>
              <a:t>(</a:t>
            </a:r>
            <a:r>
              <a:rPr lang="ko-KR" altLang="en-US" sz="2400" dirty="0">
                <a:latin typeface="+mj-ea"/>
                <a:ea typeface="+mj-ea"/>
              </a:rPr>
              <a:t>소프트웨어 센터</a:t>
            </a:r>
            <a:r>
              <a:rPr lang="en-US" altLang="ko-KR" sz="2400" dirty="0">
                <a:latin typeface="+mj-ea"/>
                <a:ea typeface="+mj-ea"/>
              </a:rPr>
              <a:t>)]</a:t>
            </a:r>
            <a:r>
              <a:rPr lang="ko-KR" altLang="en-US" sz="2400" dirty="0">
                <a:latin typeface="+mj-ea"/>
                <a:ea typeface="+mj-ea"/>
              </a:rPr>
              <a:t>를 선택한다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52338" y="908720"/>
            <a:ext cx="52229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  <a:ea typeface="+mn-ea"/>
              </a:rPr>
              <a:t>비타민 퀴즈 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  <a:ea typeface="+mn-ea"/>
              </a:rPr>
              <a:t>5-2</a:t>
            </a:r>
          </a:p>
        </p:txBody>
      </p:sp>
      <p:sp>
        <p:nvSpPr>
          <p:cNvPr id="6" name="말풍선: 타원형 5"/>
          <p:cNvSpPr/>
          <p:nvPr/>
        </p:nvSpPr>
        <p:spPr>
          <a:xfrm>
            <a:off x="7164288" y="764704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318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3864862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ko-KR" altLang="en-US" sz="2800" dirty="0"/>
              <a:t>리눅스에서 </a:t>
            </a:r>
            <a:r>
              <a:rPr lang="en-US" altLang="ko-KR" sz="2800" dirty="0"/>
              <a:t>Windows</a:t>
            </a:r>
            <a:r>
              <a:rPr lang="ko-KR" altLang="en-US" sz="2800" dirty="0"/>
              <a:t>용 응용 프로그램 실행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1500187"/>
          </a:xfrm>
        </p:spPr>
        <p:txBody>
          <a:bodyPr/>
          <a:lstStyle/>
          <a:p>
            <a:pPr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ko-KR" altLang="en-US" sz="2000" dirty="0"/>
          </a:p>
        </p:txBody>
      </p:sp>
      <p:sp>
        <p:nvSpPr>
          <p:cNvPr id="35844" name="내용 개체 틀 2"/>
          <p:cNvSpPr txBox="1">
            <a:spLocks/>
          </p:cNvSpPr>
          <p:nvPr/>
        </p:nvSpPr>
        <p:spPr bwMode="auto">
          <a:xfrm>
            <a:off x="438150" y="2209800"/>
            <a:ext cx="822960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57225" indent="-246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실습목표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r>
              <a:rPr lang="en-US" altLang="ko-KR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VirtualBox</a:t>
            </a:r>
            <a:r>
              <a:rPr lang="ko-KR" altLang="en-US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프로그램을 이용해서 </a:t>
            </a:r>
            <a:r>
              <a:rPr lang="en-US" altLang="ko-KR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설치한다</a:t>
            </a:r>
            <a:r>
              <a:rPr lang="en-US" altLang="ko-KR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화면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우분투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안에서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Windows 10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endParaRPr lang="en-US" altLang="ko-KR" sz="24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eaLnBrk="1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</a:pP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말풍선: 타원형 9"/>
          <p:cNvSpPr/>
          <p:nvPr/>
        </p:nvSpPr>
        <p:spPr>
          <a:xfrm>
            <a:off x="7812360" y="504826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319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4EB261-1999-40A3-B145-91B66F2FC089}"/>
              </a:ext>
            </a:extLst>
          </p:cNvPr>
          <p:cNvSpPr txBox="1">
            <a:spLocks/>
          </p:cNvSpPr>
          <p:nvPr/>
        </p:nvSpPr>
        <p:spPr bwMode="auto">
          <a:xfrm>
            <a:off x="773341" y="1415013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kumimoji="0" lang="en-US" altLang="ko-KR" sz="2400" dirty="0">
                <a:solidFill>
                  <a:srgbClr val="FFC000"/>
                </a:solidFill>
              </a:rPr>
              <a:t>&lt;</a:t>
            </a:r>
            <a:r>
              <a:rPr kumimoji="0" lang="ko-KR" altLang="en-US" sz="2400" dirty="0">
                <a:solidFill>
                  <a:srgbClr val="FFC000"/>
                </a:solidFill>
              </a:rPr>
              <a:t>실습</a:t>
            </a:r>
            <a:r>
              <a:rPr kumimoji="0" lang="en-US" altLang="ko-KR" sz="2400" dirty="0">
                <a:solidFill>
                  <a:srgbClr val="FFC000"/>
                </a:solidFill>
              </a:rPr>
              <a:t>5&gt; </a:t>
            </a:r>
            <a:r>
              <a:rPr kumimoji="0" lang="ko-KR" altLang="en-US" sz="2400" dirty="0">
                <a:solidFill>
                  <a:srgbClr val="FFC000"/>
                </a:solidFill>
              </a:rPr>
              <a:t>우분투 안에 </a:t>
            </a:r>
            <a:r>
              <a:rPr kumimoji="0" lang="en-US" altLang="ko-KR" sz="2400" dirty="0">
                <a:solidFill>
                  <a:srgbClr val="FFC000"/>
                </a:solidFill>
              </a:rPr>
              <a:t>Windows </a:t>
            </a:r>
            <a:r>
              <a:rPr kumimoji="0" lang="ko-KR" altLang="en-US" sz="2400" dirty="0">
                <a:solidFill>
                  <a:srgbClr val="FFC000"/>
                </a:solidFill>
              </a:rPr>
              <a:t>설치</a:t>
            </a:r>
          </a:p>
        </p:txBody>
      </p:sp>
      <p:pic>
        <p:nvPicPr>
          <p:cNvPr id="3" name="그림 2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AFED076E-0007-4ADB-A3F8-B76BFA2D35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244435"/>
            <a:ext cx="756709" cy="7422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F7C9A63-8CAD-4F5A-BED6-D9093DC218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429000"/>
            <a:ext cx="5904656" cy="3072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8926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132856"/>
            <a:ext cx="8496943" cy="15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▶ </a:t>
            </a:r>
            <a:r>
              <a:rPr lang="ko-KR" altLang="en-US" sz="2400" dirty="0">
                <a:latin typeface="+mj-ea"/>
                <a:ea typeface="+mj-ea"/>
              </a:rPr>
              <a:t>힌트 </a:t>
            </a:r>
            <a:r>
              <a:rPr lang="en-US" altLang="ko-KR" sz="2400" dirty="0">
                <a:latin typeface="+mj-ea"/>
                <a:ea typeface="+mj-ea"/>
              </a:rPr>
              <a:t>1 :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https://www.microsoft.com/ko-kr/evalcenter/evaluate-windows-server</a:t>
            </a:r>
            <a:r>
              <a:rPr lang="ko-KR" altLang="en-US" sz="2400" dirty="0">
                <a:latin typeface="+mj-ea"/>
                <a:ea typeface="+mj-ea"/>
              </a:rPr>
              <a:t>에서 다운로드 한다</a:t>
            </a:r>
            <a:endParaRPr lang="en-US" altLang="ko-KR" sz="2400" dirty="0"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69783" y="908720"/>
            <a:ext cx="5388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  <a:ea typeface="+mn-ea"/>
              </a:rPr>
              <a:t>비타민 퀴즈 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  <a:ea typeface="+mn-ea"/>
              </a:rPr>
              <a:t>5-3</a:t>
            </a:r>
          </a:p>
        </p:txBody>
      </p:sp>
      <p:sp>
        <p:nvSpPr>
          <p:cNvPr id="6" name="말풍선: 타원형 5"/>
          <p:cNvSpPr/>
          <p:nvPr/>
        </p:nvSpPr>
        <p:spPr>
          <a:xfrm>
            <a:off x="7157796" y="908720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328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3655847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KDE </a:t>
            </a:r>
            <a:r>
              <a:rPr lang="ko-KR" altLang="en-US" sz="2800" dirty="0"/>
              <a:t>데스크톱의 사용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1500187"/>
          </a:xfrm>
        </p:spPr>
        <p:txBody>
          <a:bodyPr/>
          <a:lstStyle/>
          <a:p>
            <a:pPr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ko-KR" altLang="en-US" sz="2000" dirty="0"/>
          </a:p>
        </p:txBody>
      </p:sp>
      <p:sp>
        <p:nvSpPr>
          <p:cNvPr id="36868" name="내용 개체 틀 2"/>
          <p:cNvSpPr txBox="1">
            <a:spLocks/>
          </p:cNvSpPr>
          <p:nvPr/>
        </p:nvSpPr>
        <p:spPr bwMode="auto">
          <a:xfrm>
            <a:off x="438150" y="2209800"/>
            <a:ext cx="822960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57225" indent="-246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실습목표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r>
              <a:rPr lang="en-US" altLang="ko-KR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KDE</a:t>
            </a:r>
            <a:r>
              <a:rPr lang="ko-KR" altLang="en-US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설치하고 기본으로 </a:t>
            </a:r>
            <a:r>
              <a:rPr lang="en-US" altLang="ko-KR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KDE</a:t>
            </a:r>
            <a:r>
              <a:rPr lang="ko-KR" altLang="en-US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작동되도록 설정한다</a:t>
            </a:r>
            <a:r>
              <a:rPr lang="en-US" altLang="ko-KR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화면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(KDE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데스크탑 운영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endParaRPr lang="en-US" altLang="ko-KR" sz="24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eaLnBrk="1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</a:pP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말풍선: 타원형 10"/>
          <p:cNvSpPr/>
          <p:nvPr/>
        </p:nvSpPr>
        <p:spPr>
          <a:xfrm>
            <a:off x="4283968" y="539001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328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0A56123-9134-4F16-BF13-F43063C87749}"/>
              </a:ext>
            </a:extLst>
          </p:cNvPr>
          <p:cNvSpPr txBox="1">
            <a:spLocks/>
          </p:cNvSpPr>
          <p:nvPr/>
        </p:nvSpPr>
        <p:spPr bwMode="auto">
          <a:xfrm>
            <a:off x="773341" y="1420435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kumimoji="0" lang="en-US" altLang="ko-KR" sz="2400" dirty="0">
                <a:solidFill>
                  <a:srgbClr val="FFC000"/>
                </a:solidFill>
              </a:rPr>
              <a:t>&lt;</a:t>
            </a:r>
            <a:r>
              <a:rPr kumimoji="0" lang="ko-KR" altLang="en-US" sz="2400" dirty="0">
                <a:solidFill>
                  <a:srgbClr val="FFC000"/>
                </a:solidFill>
              </a:rPr>
              <a:t>실습</a:t>
            </a:r>
            <a:r>
              <a:rPr kumimoji="0" lang="en-US" altLang="ko-KR" sz="2400" dirty="0">
                <a:solidFill>
                  <a:srgbClr val="FFC000"/>
                </a:solidFill>
              </a:rPr>
              <a:t>6&gt; KDE </a:t>
            </a:r>
            <a:r>
              <a:rPr kumimoji="0" lang="ko-KR" altLang="en-US" sz="2400" dirty="0">
                <a:solidFill>
                  <a:srgbClr val="FFC000"/>
                </a:solidFill>
              </a:rPr>
              <a:t>설치</a:t>
            </a:r>
          </a:p>
        </p:txBody>
      </p:sp>
      <p:pic>
        <p:nvPicPr>
          <p:cNvPr id="3" name="그림 2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62EBB09E-9EF3-4381-84BE-19F8DE57C6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249857"/>
            <a:ext cx="756709" cy="7422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E5D5A1-5B01-4B5C-B083-6150AC1189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54672" y="3421389"/>
            <a:ext cx="4058591" cy="30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26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2132856"/>
            <a:ext cx="8496943" cy="168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  <a:ea typeface="+mj-ea"/>
              </a:rPr>
              <a:t>▶ </a:t>
            </a:r>
            <a:r>
              <a:rPr lang="ko-KR" altLang="en-US" sz="2400" dirty="0">
                <a:latin typeface="+mj-ea"/>
                <a:ea typeface="+mj-ea"/>
              </a:rPr>
              <a:t>힌트 </a:t>
            </a:r>
            <a:r>
              <a:rPr lang="en-US" altLang="ko-KR" sz="2400" dirty="0">
                <a:latin typeface="+mj-ea"/>
                <a:ea typeface="+mj-ea"/>
              </a:rPr>
              <a:t>1 : </a:t>
            </a:r>
            <a:r>
              <a:rPr lang="ko-KR" altLang="en-US" sz="2400" dirty="0">
                <a:latin typeface="+mj-ea"/>
                <a:ea typeface="+mj-ea"/>
              </a:rPr>
              <a:t>메모리를 </a:t>
            </a:r>
            <a:r>
              <a:rPr lang="en-US" altLang="ko-KR" sz="2400" dirty="0">
                <a:latin typeface="+mj-ea"/>
                <a:ea typeface="+mj-ea"/>
              </a:rPr>
              <a:t>2GB </a:t>
            </a:r>
            <a:r>
              <a:rPr lang="ko-KR" altLang="en-US" sz="2400" dirty="0">
                <a:latin typeface="+mj-ea"/>
                <a:ea typeface="+mj-ea"/>
              </a:rPr>
              <a:t>이상 할당한 후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en-US" altLang="ko-KR" sz="2400" dirty="0" err="1">
                <a:latin typeface="+mj-ea"/>
                <a:ea typeface="+mj-ea"/>
              </a:rPr>
              <a:t>kubuntu</a:t>
            </a:r>
            <a:r>
              <a:rPr lang="en-US" altLang="ko-KR" sz="2400" dirty="0">
                <a:latin typeface="+mj-ea"/>
                <a:ea typeface="+mj-ea"/>
              </a:rPr>
              <a:t>-desktop </a:t>
            </a:r>
            <a:r>
              <a:rPr lang="ko-KR" altLang="en-US" sz="2400" dirty="0">
                <a:latin typeface="+mj-ea"/>
                <a:ea typeface="+mj-ea"/>
              </a:rPr>
              <a:t>패키지를 설치한다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j-ea"/>
              </a:rPr>
              <a:t>▶ </a:t>
            </a:r>
            <a:r>
              <a:rPr lang="ko-KR" altLang="en-US" sz="2400" dirty="0">
                <a:latin typeface="+mj-ea"/>
                <a:ea typeface="+mj-ea"/>
              </a:rPr>
              <a:t>힌트 </a:t>
            </a:r>
            <a:r>
              <a:rPr lang="en-US" altLang="ko-KR" sz="2400" dirty="0">
                <a:latin typeface="+mj-ea"/>
                <a:ea typeface="+mj-ea"/>
              </a:rPr>
              <a:t>2 : </a:t>
            </a:r>
            <a:r>
              <a:rPr lang="ko-KR" altLang="en-US" sz="2400" dirty="0">
                <a:latin typeface="+mj-ea"/>
                <a:ea typeface="+mj-ea"/>
              </a:rPr>
              <a:t>설치가 완료되면 </a:t>
            </a:r>
            <a:r>
              <a:rPr lang="ko-KR" altLang="en-US" sz="2400" dirty="0" err="1">
                <a:latin typeface="+mj-ea"/>
                <a:ea typeface="+mj-ea"/>
              </a:rPr>
              <a:t>재부팅한다</a:t>
            </a:r>
            <a:r>
              <a:rPr lang="en-US" altLang="ko-KR" sz="2400" dirty="0">
                <a:latin typeface="+mj-ea"/>
                <a:ea typeface="+mj-ea"/>
              </a:rPr>
              <a:t>.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69783" y="908720"/>
            <a:ext cx="5388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  <a:ea typeface="+mn-ea"/>
              </a:rPr>
              <a:t>비타민 퀴즈 </a:t>
            </a:r>
            <a:r>
              <a:rPr lang="en-US" altLang="ko-KR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  <a:ea typeface="+mn-ea"/>
              </a:rPr>
              <a:t>5-4</a:t>
            </a:r>
          </a:p>
        </p:txBody>
      </p:sp>
      <p:sp>
        <p:nvSpPr>
          <p:cNvPr id="6" name="말풍선: 타원형 5"/>
          <p:cNvSpPr/>
          <p:nvPr/>
        </p:nvSpPr>
        <p:spPr>
          <a:xfrm>
            <a:off x="7162401" y="836712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331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368929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파일 브라우저 </a:t>
            </a:r>
            <a:r>
              <a:rPr lang="en-US" altLang="ko-KR" sz="2800" dirty="0"/>
              <a:t>- </a:t>
            </a:r>
            <a:r>
              <a:rPr lang="ko-KR" altLang="en-US" sz="2800" dirty="0"/>
              <a:t>노틸러스</a:t>
            </a:r>
            <a:r>
              <a:rPr lang="en-US" altLang="ko-KR" sz="2800" dirty="0"/>
              <a:t>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1500187"/>
          </a:xfrm>
        </p:spPr>
        <p:txBody>
          <a:bodyPr/>
          <a:lstStyle/>
          <a:p>
            <a:pPr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ko-KR" altLang="en-US" sz="2000" dirty="0"/>
          </a:p>
        </p:txBody>
      </p:sp>
      <p:sp>
        <p:nvSpPr>
          <p:cNvPr id="15364" name="내용 개체 틀 2"/>
          <p:cNvSpPr txBox="1">
            <a:spLocks/>
          </p:cNvSpPr>
          <p:nvPr/>
        </p:nvSpPr>
        <p:spPr bwMode="auto">
          <a:xfrm>
            <a:off x="438150" y="2209800"/>
            <a:ext cx="822960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57225" indent="-246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실습목표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r>
              <a:rPr lang="en-US" altLang="ko-KR" sz="2000" dirty="0">
                <a:solidFill>
                  <a:schemeClr val="accent2"/>
                </a:solidFill>
              </a:rPr>
              <a:t>Windows </a:t>
            </a:r>
            <a:r>
              <a:rPr lang="ko-KR" altLang="en-US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탐색기와 비슷한 노틸러스의 활용법을 익힌다</a:t>
            </a:r>
            <a:r>
              <a:rPr lang="en-US" altLang="ko-KR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4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화면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노틸러스에서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CD/DVD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굽기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endParaRPr lang="en-US" altLang="ko-KR" sz="24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eaLnBrk="1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</a:pP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말풍선: 타원형 10"/>
          <p:cNvSpPr/>
          <p:nvPr/>
        </p:nvSpPr>
        <p:spPr>
          <a:xfrm>
            <a:off x="4860032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289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73483CB-F464-4007-8215-5DA08885F3D1}"/>
              </a:ext>
            </a:extLst>
          </p:cNvPr>
          <p:cNvSpPr txBox="1">
            <a:spLocks/>
          </p:cNvSpPr>
          <p:nvPr/>
        </p:nvSpPr>
        <p:spPr bwMode="auto">
          <a:xfrm>
            <a:off x="773341" y="1389971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kumimoji="0" lang="en-US" altLang="ko-KR" sz="2400" dirty="0">
                <a:solidFill>
                  <a:srgbClr val="FFC000"/>
                </a:solidFill>
              </a:rPr>
              <a:t>&lt;</a:t>
            </a:r>
            <a:r>
              <a:rPr kumimoji="0" lang="ko-KR" altLang="en-US" sz="2400" dirty="0">
                <a:solidFill>
                  <a:srgbClr val="FFC000"/>
                </a:solidFill>
              </a:rPr>
              <a:t>실습</a:t>
            </a:r>
            <a:r>
              <a:rPr kumimoji="0" lang="en-US" altLang="ko-KR" sz="2400" dirty="0">
                <a:solidFill>
                  <a:srgbClr val="FFC000"/>
                </a:solidFill>
              </a:rPr>
              <a:t>2&gt; </a:t>
            </a:r>
            <a:r>
              <a:rPr kumimoji="0" lang="ko-KR" altLang="en-US" sz="2400" dirty="0" err="1">
                <a:solidFill>
                  <a:srgbClr val="FFC000"/>
                </a:solidFill>
              </a:rPr>
              <a:t>노틸러스</a:t>
            </a:r>
            <a:r>
              <a:rPr kumimoji="0" lang="ko-KR" altLang="en-US" sz="2400" dirty="0">
                <a:solidFill>
                  <a:srgbClr val="FFC000"/>
                </a:solidFill>
              </a:rPr>
              <a:t> 사용</a:t>
            </a:r>
          </a:p>
        </p:txBody>
      </p:sp>
      <p:pic>
        <p:nvPicPr>
          <p:cNvPr id="3" name="그림 2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E54B89A7-1B47-4B31-9B20-EA7042C53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219393"/>
            <a:ext cx="756709" cy="7422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144025E-CACF-47EE-8FE0-0F8916C66C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67744" y="3429000"/>
            <a:ext cx="4373008" cy="299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82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웹 브라우저</a:t>
            </a:r>
            <a:r>
              <a:rPr lang="en-US" altLang="ko-KR" sz="2800" dirty="0"/>
              <a:t>- Firefox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1500187"/>
          </a:xfrm>
        </p:spPr>
        <p:txBody>
          <a:bodyPr/>
          <a:lstStyle/>
          <a:p>
            <a:pPr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en-US" altLang="ko-KR" sz="2000" dirty="0"/>
          </a:p>
          <a:p>
            <a:pPr lvl="1" eaLnBrk="1" hangingPunct="1">
              <a:defRPr/>
            </a:pPr>
            <a:endParaRPr lang="ko-KR" altLang="en-US" sz="2000" dirty="0"/>
          </a:p>
        </p:txBody>
      </p:sp>
      <p:sp>
        <p:nvSpPr>
          <p:cNvPr id="16388" name="내용 개체 틀 2"/>
          <p:cNvSpPr txBox="1">
            <a:spLocks/>
          </p:cNvSpPr>
          <p:nvPr/>
        </p:nvSpPr>
        <p:spPr bwMode="auto">
          <a:xfrm>
            <a:off x="438150" y="2209800"/>
            <a:ext cx="8229600" cy="424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657225" indent="-246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실습목표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r>
              <a:rPr lang="en-US" altLang="ko-KR" sz="2000" dirty="0">
                <a:solidFill>
                  <a:schemeClr val="accent2"/>
                </a:solidFill>
              </a:rPr>
              <a:t>Firefox</a:t>
            </a:r>
            <a:r>
              <a:rPr lang="ko-KR" altLang="en-US" sz="20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최신 버전으로 업그레이드 한다</a:t>
            </a:r>
            <a:endParaRPr lang="en-US" altLang="ko-KR" sz="24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화면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업그레이드 및 한글화 전과 후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 eaLnBrk="1" hangingPunct="1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</a:pPr>
            <a:endParaRPr lang="en-US" altLang="ko-KR" sz="24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eaLnBrk="1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</a:pP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말풍선: 타원형 10"/>
          <p:cNvSpPr/>
          <p:nvPr/>
        </p:nvSpPr>
        <p:spPr>
          <a:xfrm>
            <a:off x="4355976" y="600239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296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37DA35-44C0-48DD-8A52-7D8AA9E417DD}"/>
              </a:ext>
            </a:extLst>
          </p:cNvPr>
          <p:cNvSpPr txBox="1">
            <a:spLocks/>
          </p:cNvSpPr>
          <p:nvPr/>
        </p:nvSpPr>
        <p:spPr bwMode="auto">
          <a:xfrm>
            <a:off x="773341" y="1414180"/>
            <a:ext cx="8075240" cy="6429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eaLnBrk="1" hangingPunct="1">
              <a:defRPr/>
            </a:pPr>
            <a:r>
              <a:rPr kumimoji="0" lang="en-US" altLang="ko-KR" sz="2400" dirty="0">
                <a:solidFill>
                  <a:srgbClr val="FFC000"/>
                </a:solidFill>
              </a:rPr>
              <a:t>&lt;</a:t>
            </a:r>
            <a:r>
              <a:rPr kumimoji="0" lang="ko-KR" altLang="en-US" sz="2400" dirty="0">
                <a:solidFill>
                  <a:srgbClr val="FFC000"/>
                </a:solidFill>
              </a:rPr>
              <a:t>실습</a:t>
            </a:r>
            <a:r>
              <a:rPr kumimoji="0" lang="en-US" altLang="ko-KR" sz="2400" dirty="0">
                <a:solidFill>
                  <a:srgbClr val="FFC000"/>
                </a:solidFill>
              </a:rPr>
              <a:t>3&gt; Firefox </a:t>
            </a:r>
            <a:r>
              <a:rPr kumimoji="0" lang="ko-KR" altLang="en-US" sz="2400" dirty="0">
                <a:solidFill>
                  <a:srgbClr val="FFC000"/>
                </a:solidFill>
              </a:rPr>
              <a:t>업그레이드</a:t>
            </a:r>
          </a:p>
        </p:txBody>
      </p:sp>
      <p:pic>
        <p:nvPicPr>
          <p:cNvPr id="3" name="그림 2" descr="키보드, 컴퓨터이(가) 표시된 사진&#10;&#10;자동 생성된 설명">
            <a:extLst>
              <a:ext uri="{FF2B5EF4-FFF2-40B4-BE49-F238E27FC236}">
                <a16:creationId xmlns:a16="http://schemas.microsoft.com/office/drawing/2014/main" id="{146FA698-82AE-48EF-94E7-5E3DAE9131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243602"/>
            <a:ext cx="756709" cy="7422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E42E0C8-2B1E-4E8F-9DBF-A783105355C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54" y="3572782"/>
            <a:ext cx="4409670" cy="1892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48C700-F1B7-4A4A-9FEB-8E37352B2F7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55" y="4293096"/>
            <a:ext cx="4889791" cy="2072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1710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메일 클라이언트</a:t>
            </a:r>
            <a:r>
              <a:rPr lang="en-US" altLang="ko-KR" sz="2800" dirty="0"/>
              <a:t>- </a:t>
            </a:r>
            <a:r>
              <a:rPr lang="ko-KR" altLang="en-US" sz="2800" dirty="0" err="1"/>
              <a:t>썬더버드</a:t>
            </a:r>
            <a:r>
              <a:rPr lang="en-US" altLang="ko-KR" sz="2800" dirty="0"/>
              <a:t>  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17411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썬더버드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(Thunderbird))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MS Outlook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비슷한 기능을 하는 이메일 클라이언트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즐겨찾기의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[Mozilla Thunderbird]</a:t>
            </a: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thunderbird</a:t>
            </a: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 eaLnBrk="1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</a:pP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5148064" y="636185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299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860C77-2629-4145-A59B-C573B51737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63688" y="3208260"/>
            <a:ext cx="5832648" cy="32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62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메신저 </a:t>
            </a:r>
            <a:r>
              <a:rPr lang="en-US" altLang="ko-KR" sz="2800" dirty="0"/>
              <a:t>- </a:t>
            </a:r>
            <a:r>
              <a:rPr lang="ko-KR" altLang="en-US" sz="2800" dirty="0" err="1"/>
              <a:t>엠퍼시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17411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엠퍼시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(Empathy)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Jabber, Google Talk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대부분의 메신저 서비스 프로그램으로 사용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empathy</a:t>
            </a: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3347864" y="502320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300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CFCDD7-FEA1-4E84-9B1B-44F06F08280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4968552" cy="2948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4671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en-US" altLang="ko-KR" sz="2800" dirty="0"/>
              <a:t>FTP </a:t>
            </a:r>
            <a:r>
              <a:rPr lang="ko-KR" altLang="en-US" sz="2800" dirty="0"/>
              <a:t>클라이언트 </a:t>
            </a:r>
            <a:r>
              <a:rPr lang="en-US" altLang="ko-KR" sz="2800" dirty="0"/>
              <a:t>- </a:t>
            </a:r>
            <a:r>
              <a:rPr lang="en-US" altLang="ko-KR" sz="2800" dirty="0" err="1"/>
              <a:t>gftp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17411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gftp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[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활동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→ [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표시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→ [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gFTP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말풍선: 타원형 4"/>
          <p:cNvSpPr/>
          <p:nvPr/>
        </p:nvSpPr>
        <p:spPr>
          <a:xfrm>
            <a:off x="4481913" y="602123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300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027963-184D-4BCA-A641-95900C6546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588015"/>
            <a:ext cx="5970746" cy="3667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442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500063" y="714375"/>
            <a:ext cx="8229600" cy="642938"/>
          </a:xfrm>
        </p:spPr>
        <p:txBody>
          <a:bodyPr/>
          <a:lstStyle/>
          <a:p>
            <a:pPr eaLnBrk="1" hangingPunct="1"/>
            <a:r>
              <a:rPr lang="ko-KR" altLang="en-US" sz="2800" dirty="0"/>
              <a:t>사운드 설정</a:t>
            </a:r>
            <a:r>
              <a:rPr lang="en-US" altLang="ko-KR" sz="2800" dirty="0"/>
              <a:t> </a:t>
            </a:r>
            <a:r>
              <a:rPr lang="ko-KR" altLang="en-US" sz="2800" dirty="0"/>
              <a:t>및 음량 조절</a:t>
            </a:r>
            <a:endParaRPr lang="ko-KR" altLang="en-US" sz="2800" dirty="0">
              <a:solidFill>
                <a:srgbClr val="00B050"/>
              </a:solidFill>
            </a:endParaRPr>
          </a:p>
        </p:txBody>
      </p:sp>
      <p:sp>
        <p:nvSpPr>
          <p:cNvPr id="17411" name="내용 개체 틀 2"/>
          <p:cNvSpPr txBox="1">
            <a:spLocks/>
          </p:cNvSpPr>
          <p:nvPr/>
        </p:nvSpPr>
        <p:spPr bwMode="auto">
          <a:xfrm>
            <a:off x="438150" y="1412875"/>
            <a:ext cx="82296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588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922338" indent="-219075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gnome-control-center sound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명령어를 실행</a:t>
            </a:r>
            <a:endParaRPr lang="en-US" altLang="ko-KR" sz="2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spcBef>
                <a:spcPts val="300"/>
              </a:spcBef>
              <a:buClr>
                <a:srgbClr val="A04DA3"/>
              </a:buClr>
              <a:buFont typeface="Georgia" panose="02040502050405020303" pitchFamily="18" charset="0"/>
              <a:buChar char="•"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바탕 화면 오른쪽 위에 있는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[▼]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아이콘을 클릭 </a:t>
            </a:r>
          </a:p>
        </p:txBody>
      </p:sp>
      <p:sp>
        <p:nvSpPr>
          <p:cNvPr id="6" name="말풍선: 타원형 5"/>
          <p:cNvSpPr/>
          <p:nvPr/>
        </p:nvSpPr>
        <p:spPr>
          <a:xfrm>
            <a:off x="4706152" y="547992"/>
            <a:ext cx="1049292" cy="433721"/>
          </a:xfrm>
          <a:prstGeom prst="wedgeEllipseCallout">
            <a:avLst>
              <a:gd name="adj1" fmla="val -45642"/>
              <a:gd name="adj2" fmla="val 69898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301</a:t>
            </a:r>
            <a:r>
              <a:rPr lang="ko-KR" altLang="en-US" sz="1600" dirty="0">
                <a:latin typeface="+mn-ea"/>
              </a:rPr>
              <a:t>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C3A971-D09D-45F0-83F3-85EC5E3200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5872137" cy="27682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F7DE4D-201D-429E-85C6-9198FEE8D1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7906" y="3764375"/>
            <a:ext cx="2645486" cy="25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189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우분투]00장.시작하기전에(Ver 1.0).pptx" id="{9CB7B681-7F69-4437-97DB-78D719B423D5}" vid="{18BC4063-0A75-45F0-B6F0-A104C17F8AB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2245</TotalTime>
  <Words>1021</Words>
  <Application>Microsoft Office PowerPoint</Application>
  <PresentationFormat>화면 슬라이드 쇼(4:3)</PresentationFormat>
  <Paragraphs>177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HY견고딕</vt:lpstr>
      <vt:lpstr>굴림</vt:lpstr>
      <vt:lpstr>나눔스퀘어 ExtraBold</vt:lpstr>
      <vt:lpstr>나눔스퀘어라운드 ExtraBold</vt:lpstr>
      <vt:lpstr>맑은 고딕</vt:lpstr>
      <vt:lpstr>Georgia</vt:lpstr>
      <vt:lpstr>Trebuchet MS</vt:lpstr>
      <vt:lpstr>Wingdings</vt:lpstr>
      <vt:lpstr>Wingdings 2</vt:lpstr>
      <vt:lpstr>Urban</vt:lpstr>
      <vt:lpstr>PowerPoint 프레젠테이션</vt:lpstr>
      <vt:lpstr>그놈 데스크탑 환경 설정  </vt:lpstr>
      <vt:lpstr>PowerPoint 프레젠테이션</vt:lpstr>
      <vt:lpstr>파일 브라우저 - 노틸러스 </vt:lpstr>
      <vt:lpstr>웹 브라우저- Firefox</vt:lpstr>
      <vt:lpstr>메일 클라이언트- 썬더버드  </vt:lpstr>
      <vt:lpstr>메신저 - 엠퍼시</vt:lpstr>
      <vt:lpstr>FTP 클라이언트 - gftp</vt:lpstr>
      <vt:lpstr>사운드 설정 및 음량 조절</vt:lpstr>
      <vt:lpstr>멀티미디어 - 음악 재생과 인터넷 라디오 재생 </vt:lpstr>
      <vt:lpstr>멀티미디어 - DVD 재생 및 동영상 플레이어</vt:lpstr>
      <vt:lpstr>문서 편집기/뷰어- gedit</vt:lpstr>
      <vt:lpstr>문서 편집기/뷰어- evince</vt:lpstr>
      <vt:lpstr>PowerPoint 프레젠테이션</vt:lpstr>
      <vt:lpstr>CD/DVD 레코딩 - 브라세로 </vt:lpstr>
      <vt:lpstr>그래픽 편집 – GIMP</vt:lpstr>
      <vt:lpstr>그림 보기 – eog</vt:lpstr>
      <vt:lpstr>스크린샷</vt:lpstr>
      <vt:lpstr>LibreOffice (1) </vt:lpstr>
      <vt:lpstr>LibreOffice (2) </vt:lpstr>
      <vt:lpstr>워드프로세서 - Writer</vt:lpstr>
      <vt:lpstr>스프레드시트 – Calc</vt:lpstr>
      <vt:lpstr>프레젠테이션 툴 – Impress </vt:lpstr>
      <vt:lpstr>우분투 소프트웨어 센터</vt:lpstr>
      <vt:lpstr>간편한 글쓰기 도구 : 포커스 라이터 (FocusWriter)</vt:lpstr>
      <vt:lpstr>팟캐스트 프로그램 : 지파더 </vt:lpstr>
      <vt:lpstr>간단한 프로그래밍 언어 편집기 : 블루피시 </vt:lpstr>
      <vt:lpstr>시각적 디스크 파티션 : 지파티드</vt:lpstr>
      <vt:lpstr>편리한 패키지 관리 : 시냅틱 패키지 관리자</vt:lpstr>
      <vt:lpstr>간단한 이미지 편집기 : 핀타</vt:lpstr>
      <vt:lpstr>PowerPoint 프레젠테이션</vt:lpstr>
      <vt:lpstr>리눅스에서 Windows용 응용 프로그램 실행</vt:lpstr>
      <vt:lpstr>PowerPoint 프레젠테이션</vt:lpstr>
      <vt:lpstr>KDE 데스크톱의 사용</vt:lpstr>
      <vt:lpstr>PowerPoint 프레젠테이션</vt:lpstr>
    </vt:vector>
  </TitlesOfParts>
  <Company>DTSOLUTION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리눅스다</dc:title>
  <dc:creator>한빛미디어</dc:creator>
  <cp:lastModifiedBy>우재남</cp:lastModifiedBy>
  <cp:revision>116</cp:revision>
  <dcterms:created xsi:type="dcterms:W3CDTF">2007-02-12T03:01:34Z</dcterms:created>
  <dcterms:modified xsi:type="dcterms:W3CDTF">2020-11-17T09:23:46Z</dcterms:modified>
</cp:coreProperties>
</file>